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93" r:id="rId2"/>
    <p:sldId id="256" r:id="rId3"/>
    <p:sldId id="257" r:id="rId4"/>
    <p:sldId id="258" r:id="rId5"/>
    <p:sldId id="289" r:id="rId6"/>
    <p:sldId id="259" r:id="rId7"/>
    <p:sldId id="262" r:id="rId8"/>
    <p:sldId id="260" r:id="rId9"/>
    <p:sldId id="263" r:id="rId10"/>
    <p:sldId id="278" r:id="rId11"/>
    <p:sldId id="264" r:id="rId12"/>
    <p:sldId id="265" r:id="rId13"/>
    <p:sldId id="266" r:id="rId14"/>
    <p:sldId id="268" r:id="rId15"/>
    <p:sldId id="267" r:id="rId16"/>
    <p:sldId id="269" r:id="rId17"/>
    <p:sldId id="276" r:id="rId18"/>
    <p:sldId id="288" r:id="rId19"/>
    <p:sldId id="279" r:id="rId20"/>
    <p:sldId id="280" r:id="rId21"/>
    <p:sldId id="281" r:id="rId22"/>
    <p:sldId id="275" r:id="rId23"/>
    <p:sldId id="270" r:id="rId24"/>
    <p:sldId id="286" r:id="rId25"/>
    <p:sldId id="271" r:id="rId26"/>
    <p:sldId id="272" r:id="rId27"/>
    <p:sldId id="274" r:id="rId28"/>
    <p:sldId id="290" r:id="rId29"/>
    <p:sldId id="291" r:id="rId30"/>
    <p:sldId id="292" r:id="rId31"/>
    <p:sldId id="282" r:id="rId32"/>
    <p:sldId id="283" r:id="rId33"/>
    <p:sldId id="285" r:id="rId34"/>
    <p:sldId id="284" r:id="rId35"/>
    <p:sldId id="287" r:id="rId36"/>
    <p:sldId id="273" r:id="rId37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7C"/>
    <a:srgbClr val="FFDDFD"/>
    <a:srgbClr val="FF97FF"/>
    <a:srgbClr val="6B00A3"/>
    <a:srgbClr val="4D0079"/>
    <a:srgbClr val="FF0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300" y="6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4B28-5F97-6449-8C27-081AA037B08B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0BA5-B6F8-4F45-90A1-1A6BF1230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0BA5-B6F8-4F45-90A1-1A6BF12305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0BA5-B6F8-4F45-90A1-1A6BF12305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0BA5-B6F8-4F45-90A1-1A6BF12305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D795-42A2-2943-A3BF-16520FA5CE8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A9F9-4337-8749-8968-5AC5908E4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801600" cy="78363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LANGUAGES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FAQs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702569"/>
            <a:ext cx="6039383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nouns?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801600" cy="960119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269642"/>
            <a:ext cx="6039382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adjectives?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3823589"/>
            <a:ext cx="6039383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pronouns?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620734"/>
            <a:ext cx="6039382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verbs?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552606"/>
            <a:ext cx="6039382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adverbs?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567266"/>
            <a:ext cx="6039382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the definite and indefinite article?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262535"/>
            <a:ext cx="6039382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are verbs regular or irregular?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2418454"/>
            <a:ext cx="6039383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</a:t>
            </a:r>
            <a:r>
              <a:rPr lang="en-US" dirty="0" smtClean="0"/>
              <a:t>do nouns have genders?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" y="8412233"/>
            <a:ext cx="6039383" cy="4863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spelling matter?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9047249"/>
            <a:ext cx="6039382" cy="5539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pronunciation matter?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9383" y="702569"/>
            <a:ext cx="6762217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name of a person or place, or any word you can put ‘the’, ‘a/an’ in front of.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39383" y="1567266"/>
            <a:ext cx="6762217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‘The’ is the definite article and ‘a’ or ‘an’ is the indefinite article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39383" y="2418454"/>
            <a:ext cx="6762217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They just do and it is important to learn them. The gender relates to the spelling of the word.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39383" y="3283153"/>
            <a:ext cx="6762217" cy="4863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Words which describe nouns.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39383" y="3769545"/>
            <a:ext cx="6762217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Words which replace nouns, such as ‘he’, ‘she’ or ‘it’.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39383" y="4631319"/>
            <a:ext cx="6762217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Verbs are often called ‘action words’, although they are not all very active! For example, ‘to be’ is a verb, so is ‘to think’ and so is ‘to feel’. Verbs have a </a:t>
            </a:r>
            <a:r>
              <a:rPr lang="en-US" sz="2000" i="1" dirty="0" smtClean="0"/>
              <a:t>subject,</a:t>
            </a:r>
            <a:r>
              <a:rPr lang="en-US" sz="2000" dirty="0" smtClean="0"/>
              <a:t> which is the person or thing doing the verb: </a:t>
            </a:r>
            <a:r>
              <a:rPr lang="en-US" sz="2000" i="1" dirty="0" smtClean="0"/>
              <a:t>Tom feels happy: </a:t>
            </a:r>
            <a:r>
              <a:rPr lang="en-US" sz="2000" dirty="0" smtClean="0"/>
              <a:t>Tom is the subject and feels is the verb. All sentences need at least one verb!</a:t>
            </a:r>
            <a:endParaRPr lang="en-US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39383" y="6262535"/>
            <a:ext cx="676221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They just are and it is important to learn them. There is normally a pattern to help you learn. Some verbs in English are irregular, too: the verb ‘to be’ for example – I am /you are / he is and – in the past – I was / you were. Very irregular!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39383" y="7579628"/>
            <a:ext cx="67622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Words which describe how a verb is done: </a:t>
            </a:r>
            <a:r>
              <a:rPr lang="en-US" sz="2400" i="1" dirty="0" smtClean="0"/>
              <a:t>slowly, intelligently, fast, lovingly, amusingly, beautifully </a:t>
            </a:r>
            <a:r>
              <a:rPr lang="en-US" sz="2400" dirty="0" smtClean="0"/>
              <a:t>etc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39382" y="8383603"/>
            <a:ext cx="67622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Absolutely, yes! Spelling is generally easier in French and German, because the languages are  fairly phonetic; they look like they sound!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39383" y="9047248"/>
            <a:ext cx="676221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Yes, so try to sound as French or German as you can!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8927" cy="4000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3213"/>
          <a:stretch>
            <a:fillRect/>
          </a:stretch>
        </p:blipFill>
        <p:spPr>
          <a:xfrm>
            <a:off x="5548486" y="-1"/>
            <a:ext cx="7266584" cy="5274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t="11045" b="18487"/>
          <a:stretch>
            <a:fillRect/>
          </a:stretch>
        </p:blipFill>
        <p:spPr>
          <a:xfrm>
            <a:off x="1" y="5329730"/>
            <a:ext cx="6061523" cy="4271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801600" cy="1180851"/>
          </a:xfrm>
          <a:ln w="34925">
            <a:solidFill>
              <a:srgbClr val="800000"/>
            </a:solidFill>
          </a:ln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passé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composé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dirty="0" smtClean="0"/>
              <a:t>- the perfect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0852"/>
            <a:ext cx="12801600" cy="4194057"/>
          </a:xfrm>
          <a:ln w="34925">
            <a:solidFill>
              <a:srgbClr val="80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This is a </a:t>
            </a:r>
            <a:r>
              <a:rPr lang="en-US" b="1" dirty="0" smtClean="0">
                <a:solidFill>
                  <a:srgbClr val="FF0000"/>
                </a:solidFill>
              </a:rPr>
              <a:t>PAST TENSE</a:t>
            </a:r>
            <a:r>
              <a:rPr lang="en-US" dirty="0" smtClean="0"/>
              <a:t>: it describes what has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ALREADY HAPPENED</a:t>
            </a:r>
            <a:r>
              <a:rPr lang="en-US" dirty="0" smtClean="0"/>
              <a:t>!</a:t>
            </a:r>
          </a:p>
          <a:p>
            <a:pPr algn="ctr">
              <a:buNone/>
            </a:pPr>
            <a:r>
              <a:rPr lang="en-US" dirty="0" smtClean="0"/>
              <a:t>You use it to describe events which happened </a:t>
            </a:r>
            <a:r>
              <a:rPr lang="en-US" b="1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, often </a:t>
            </a:r>
            <a:r>
              <a:rPr lang="en-US" b="1" dirty="0" smtClean="0">
                <a:solidFill>
                  <a:srgbClr val="FF0000"/>
                </a:solidFill>
              </a:rPr>
              <a:t>SUDDENLY</a:t>
            </a:r>
            <a:r>
              <a:rPr lang="en-US" dirty="0" smtClean="0"/>
              <a:t> </a:t>
            </a:r>
            <a:r>
              <a:rPr lang="en-US" sz="6200" b="1" dirty="0" smtClean="0">
                <a:solidFill>
                  <a:srgbClr val="0000FF"/>
                </a:solidFill>
              </a:rPr>
              <a:t>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things which happened over a </a:t>
            </a:r>
            <a:r>
              <a:rPr lang="en-US" b="1" dirty="0" smtClean="0">
                <a:solidFill>
                  <a:srgbClr val="FF0000"/>
                </a:solidFill>
              </a:rPr>
              <a:t>DEFINED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period of </a:t>
            </a:r>
            <a:r>
              <a:rPr lang="en-US" b="1" dirty="0" smtClean="0">
                <a:solidFill>
                  <a:srgbClr val="FF0000"/>
                </a:solidFill>
              </a:rPr>
              <a:t>TIME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74910"/>
            <a:ext cx="12801600" cy="428425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4500" dirty="0" smtClean="0"/>
              <a:t>There are </a:t>
            </a:r>
            <a:r>
              <a:rPr lang="en-US" sz="4500" b="1" dirty="0" smtClean="0">
                <a:solidFill>
                  <a:srgbClr val="FF0000"/>
                </a:solidFill>
              </a:rPr>
              <a:t>3 PARTS  </a:t>
            </a:r>
            <a:r>
              <a:rPr lang="en-US" sz="4500" dirty="0" smtClean="0"/>
              <a:t>to the 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passé </a:t>
            </a:r>
            <a:r>
              <a:rPr 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composé</a:t>
            </a:r>
            <a:r>
              <a:rPr lang="en-US" sz="4500" dirty="0" smtClean="0"/>
              <a:t>:</a:t>
            </a:r>
          </a:p>
          <a:p>
            <a:pPr marL="720090" indent="-720090" algn="ctr">
              <a:buClr>
                <a:srgbClr val="0000FF"/>
              </a:buClr>
              <a:buFont typeface="+mj-lt"/>
              <a:buAutoNum type="arabicPeriod"/>
            </a:pPr>
            <a:r>
              <a:rPr lang="en-US" sz="4500" dirty="0" smtClean="0"/>
              <a:t>A </a:t>
            </a:r>
            <a:r>
              <a:rPr lang="en-US" sz="4500" b="1" dirty="0" smtClean="0">
                <a:solidFill>
                  <a:srgbClr val="0000FF"/>
                </a:solidFill>
              </a:rPr>
              <a:t>subject </a:t>
            </a:r>
            <a:r>
              <a:rPr lang="en-US" sz="4500" i="1" dirty="0" smtClean="0"/>
              <a:t>– the </a:t>
            </a:r>
            <a:r>
              <a:rPr lang="en-US" sz="4500" i="1" dirty="0" err="1" smtClean="0"/>
              <a:t>person(s</a:t>
            </a:r>
            <a:r>
              <a:rPr lang="en-US" sz="4500" i="1" dirty="0" smtClean="0"/>
              <a:t>) or </a:t>
            </a:r>
            <a:r>
              <a:rPr lang="en-US" sz="4500" i="1" dirty="0" err="1" smtClean="0"/>
              <a:t>thing(s</a:t>
            </a:r>
            <a:r>
              <a:rPr lang="en-US" sz="4500" i="1" dirty="0" smtClean="0"/>
              <a:t>) who did the verb!</a:t>
            </a:r>
          </a:p>
          <a:p>
            <a:pPr marL="720090" indent="-720090" algn="ctr">
              <a:buClr>
                <a:srgbClr val="0000FF"/>
              </a:buClr>
              <a:buFont typeface="+mj-lt"/>
              <a:buAutoNum type="arabicPeriod"/>
            </a:pPr>
            <a:r>
              <a:rPr lang="en-US" sz="4500" dirty="0" smtClean="0">
                <a:solidFill>
                  <a:srgbClr val="000000"/>
                </a:solidFill>
              </a:rPr>
              <a:t>An </a:t>
            </a:r>
            <a:r>
              <a:rPr lang="en-US" sz="4500" b="1" dirty="0" smtClean="0">
                <a:solidFill>
                  <a:srgbClr val="0000FF"/>
                </a:solidFill>
              </a:rPr>
              <a:t>auxiliary verb</a:t>
            </a:r>
            <a:r>
              <a:rPr lang="en-US" sz="4500" dirty="0" smtClean="0"/>
              <a:t> – </a:t>
            </a:r>
            <a:r>
              <a:rPr lang="en-US" sz="4500" i="1" dirty="0" smtClean="0"/>
              <a:t>the correct part of the present tense of either</a:t>
            </a:r>
            <a:r>
              <a:rPr lang="en-US" sz="4500" i="1" dirty="0" smtClean="0">
                <a:solidFill>
                  <a:srgbClr val="0000FF"/>
                </a:solidFill>
              </a:rPr>
              <a:t> </a:t>
            </a:r>
            <a:r>
              <a:rPr lang="en-US" sz="4500" i="1" dirty="0" err="1" smtClean="0">
                <a:solidFill>
                  <a:srgbClr val="0000FF"/>
                </a:solidFill>
              </a:rPr>
              <a:t>avoir</a:t>
            </a:r>
            <a:r>
              <a:rPr lang="en-US" sz="4500" i="1" dirty="0" smtClean="0">
                <a:solidFill>
                  <a:srgbClr val="0000FF"/>
                </a:solidFill>
              </a:rPr>
              <a:t> </a:t>
            </a:r>
            <a:r>
              <a:rPr lang="en-US" sz="4500" i="1" dirty="0" smtClean="0"/>
              <a:t>or </a:t>
            </a:r>
            <a:r>
              <a:rPr lang="en-US" sz="4500" i="1" dirty="0" err="1" smtClean="0">
                <a:solidFill>
                  <a:srgbClr val="0000FF"/>
                </a:solidFill>
              </a:rPr>
              <a:t>être</a:t>
            </a:r>
            <a:r>
              <a:rPr lang="en-US" sz="4500" i="1" dirty="0" smtClean="0">
                <a:solidFill>
                  <a:srgbClr val="0000FF"/>
                </a:solidFill>
              </a:rPr>
              <a:t>.</a:t>
            </a:r>
          </a:p>
          <a:p>
            <a:pPr marL="720090" indent="-720090" algn="ctr">
              <a:buClr>
                <a:srgbClr val="0000FF"/>
              </a:buClr>
              <a:buFont typeface="+mj-lt"/>
              <a:buAutoNum type="arabicPeriod"/>
            </a:pPr>
            <a:r>
              <a:rPr lang="en-US" sz="4500" dirty="0" smtClean="0"/>
              <a:t>The </a:t>
            </a:r>
            <a:r>
              <a:rPr lang="en-US" sz="4500" b="1" dirty="0" smtClean="0">
                <a:solidFill>
                  <a:srgbClr val="0000FF"/>
                </a:solidFill>
              </a:rPr>
              <a:t>past participle: </a:t>
            </a:r>
            <a:r>
              <a:rPr lang="en-US" sz="4500" dirty="0" smtClean="0">
                <a:solidFill>
                  <a:srgbClr val="000000"/>
                </a:solidFill>
              </a:rPr>
              <a:t>what has been </a:t>
            </a:r>
            <a:r>
              <a:rPr lang="en-US" sz="4500" b="1" dirty="0" smtClean="0">
                <a:solidFill>
                  <a:srgbClr val="0000FF"/>
                </a:solidFill>
              </a:rPr>
              <a:t>done.</a:t>
            </a:r>
            <a:endParaRPr lang="en-US" sz="45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4907"/>
            <a:ext cx="12801600" cy="922964"/>
          </a:xfrm>
        </p:spPr>
        <p:txBody>
          <a:bodyPr vert="horz"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passé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composé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dirty="0" smtClean="0"/>
              <a:t>des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réguliers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i="1" dirty="0" smtClean="0"/>
              <a:t>the perfect tense of regular verbs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7871"/>
            <a:ext cx="12801600" cy="7823329"/>
          </a:xfrm>
        </p:spPr>
        <p:txBody>
          <a:bodyPr/>
          <a:lstStyle/>
          <a:p>
            <a:r>
              <a:rPr lang="en-US" dirty="0" smtClean="0"/>
              <a:t>Most verbs have </a:t>
            </a:r>
            <a:r>
              <a:rPr lang="en-US" b="1" i="1" dirty="0" err="1" smtClean="0"/>
              <a:t>avoir</a:t>
            </a:r>
            <a:r>
              <a:rPr lang="en-US" b="1" i="1" dirty="0" smtClean="0"/>
              <a:t> </a:t>
            </a:r>
            <a:r>
              <a:rPr lang="en-US" i="1" dirty="0" smtClean="0"/>
              <a:t>(to have) </a:t>
            </a:r>
            <a:r>
              <a:rPr lang="en-US" dirty="0" smtClean="0"/>
              <a:t>as their </a:t>
            </a:r>
            <a:r>
              <a:rPr lang="en-US" b="1" dirty="0" smtClean="0">
                <a:solidFill>
                  <a:srgbClr val="0000FF"/>
                </a:solidFill>
              </a:rPr>
              <a:t>auxiliary verb.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777871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wn Arrow Callout 5"/>
          <p:cNvSpPr/>
          <p:nvPr/>
        </p:nvSpPr>
        <p:spPr>
          <a:xfrm>
            <a:off x="1927194" y="2714600"/>
            <a:ext cx="3759389" cy="2714600"/>
          </a:xfrm>
          <a:prstGeom prst="downArrowCallou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0766" y="2718481"/>
            <a:ext cx="3759389" cy="168046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1 : Who did the verb? This is the </a:t>
            </a:r>
            <a:r>
              <a:rPr lang="en-US" b="1" dirty="0" smtClean="0">
                <a:solidFill>
                  <a:srgbClr val="0000FF"/>
                </a:solidFill>
              </a:rPr>
              <a:t>subject</a:t>
            </a:r>
            <a:r>
              <a:rPr lang="en-US" dirty="0" smtClean="0"/>
              <a:t> of the verb!</a:t>
            </a:r>
          </a:p>
          <a:p>
            <a:r>
              <a:rPr lang="en-US" dirty="0" smtClean="0"/>
              <a:t>2 : Choose the right part of </a:t>
            </a:r>
            <a:r>
              <a:rPr lang="en-US" b="1" i="1" u="sng" dirty="0" err="1" smtClean="0">
                <a:solidFill>
                  <a:srgbClr val="008000"/>
                </a:solidFill>
              </a:rPr>
              <a:t>avoir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to match the subject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0063" y="3067498"/>
            <a:ext cx="2999368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J’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ai</a:t>
            </a:r>
            <a:endParaRPr lang="en-US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Tu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as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Il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a</a:t>
            </a: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Elle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a</a:t>
            </a:r>
          </a:p>
          <a:p>
            <a:pPr marL="480060" indent="-480060" algn="ctr">
              <a:spcBef>
                <a:spcPct val="20000"/>
              </a:spcBef>
              <a:defRPr/>
            </a:pP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Nous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avons</a:t>
            </a:r>
            <a:endParaRPr lang="en-US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Vous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avez</a:t>
            </a:r>
            <a:endParaRPr lang="en-US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Ils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ont</a:t>
            </a:r>
            <a:endParaRPr lang="en-US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Elles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ont</a:t>
            </a:r>
            <a:endParaRPr lang="en-US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5841155" y="4058329"/>
            <a:ext cx="2958652" cy="3963315"/>
          </a:xfrm>
          <a:prstGeom prst="rightArrowCallou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41155" y="4230260"/>
            <a:ext cx="2991079" cy="361945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3: Follow this </a:t>
            </a:r>
          </a:p>
          <a:p>
            <a:r>
              <a:rPr lang="en-US" dirty="0" smtClean="0"/>
              <a:t>with the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past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participle</a:t>
            </a:r>
            <a:r>
              <a:rPr lang="en-US" dirty="0" smtClean="0"/>
              <a:t> of </a:t>
            </a:r>
          </a:p>
          <a:p>
            <a:r>
              <a:rPr lang="en-US" dirty="0" smtClean="0"/>
              <a:t>the verb you want to</a:t>
            </a:r>
          </a:p>
          <a:p>
            <a:r>
              <a:rPr lang="en-US" dirty="0" smtClean="0"/>
              <a:t>use.</a:t>
            </a:r>
          </a:p>
          <a:p>
            <a:r>
              <a:rPr lang="en-US" dirty="0" smtClean="0"/>
              <a:t>Regular verbs</a:t>
            </a:r>
          </a:p>
          <a:p>
            <a:r>
              <a:rPr lang="en-US" dirty="0" smtClean="0"/>
              <a:t>follow this </a:t>
            </a:r>
          </a:p>
          <a:p>
            <a:r>
              <a:rPr lang="en-US" dirty="0" smtClean="0"/>
              <a:t>pattern: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9680"/>
            <a:ext cx="2649220" cy="3271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38637" y="2759202"/>
            <a:ext cx="3637245" cy="200880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US" dirty="0" smtClean="0"/>
              <a:t>Start with the infinitive of the verb! That’s the bit you find in the dictionary and it always ends in –</a:t>
            </a:r>
            <a:r>
              <a:rPr lang="en-US" dirty="0" err="1" smtClean="0"/>
              <a:t>er</a:t>
            </a:r>
            <a:r>
              <a:rPr lang="en-US" dirty="0" smtClean="0"/>
              <a:t>, -</a:t>
            </a:r>
            <a:r>
              <a:rPr lang="en-US" dirty="0" err="1" smtClean="0"/>
              <a:t>ir</a:t>
            </a:r>
            <a:r>
              <a:rPr lang="en-US" dirty="0" smtClean="0"/>
              <a:t> or –re!</a:t>
            </a: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1" y="4587673"/>
            <a:ext cx="2931509" cy="1646995"/>
          </a:xfrm>
          <a:prstGeom prst="cloudCallout">
            <a:avLst>
              <a:gd name="adj1" fmla="val -10046"/>
              <a:gd name="adj2" fmla="val 8649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827" y="4876591"/>
            <a:ext cx="2206952" cy="11757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 smtClean="0">
                <a:latin typeface="Comic Sans MS"/>
                <a:cs typeface="Comic Sans MS"/>
              </a:rPr>
              <a:t>The </a:t>
            </a:r>
            <a:r>
              <a:rPr lang="en-US" sz="1700" dirty="0" smtClean="0">
                <a:solidFill>
                  <a:srgbClr val="0000FF"/>
                </a:solidFill>
                <a:latin typeface="Comic Sans MS"/>
                <a:cs typeface="Comic Sans MS"/>
              </a:rPr>
              <a:t>subject</a:t>
            </a:r>
            <a:r>
              <a:rPr lang="en-US" sz="1700" dirty="0" smtClean="0">
                <a:latin typeface="Comic Sans MS"/>
                <a:cs typeface="Comic Sans MS"/>
              </a:rPr>
              <a:t> could</a:t>
            </a:r>
          </a:p>
          <a:p>
            <a:pPr algn="ctr"/>
            <a:r>
              <a:rPr lang="en-US" sz="1700" dirty="0" smtClean="0">
                <a:latin typeface="Comic Sans MS"/>
                <a:cs typeface="Comic Sans MS"/>
              </a:rPr>
              <a:t>be the name of a </a:t>
            </a:r>
          </a:p>
          <a:p>
            <a:pPr algn="ctr"/>
            <a:r>
              <a:rPr lang="en-US" sz="1700" dirty="0" smtClean="0">
                <a:latin typeface="Comic Sans MS"/>
                <a:cs typeface="Comic Sans MS"/>
              </a:rPr>
              <a:t>person, place </a:t>
            </a:r>
          </a:p>
          <a:p>
            <a:pPr algn="ctr"/>
            <a:r>
              <a:rPr lang="en-US" sz="1700" dirty="0" smtClean="0">
                <a:latin typeface="Comic Sans MS"/>
                <a:cs typeface="Comic Sans MS"/>
              </a:rPr>
              <a:t>or thing!</a:t>
            </a:r>
            <a:endParaRPr lang="en-US" sz="1700" dirty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49152" y="4876591"/>
            <a:ext cx="2235511" cy="652486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GB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-ER VERBS:</a:t>
            </a:r>
            <a:endParaRPr lang="en-GB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97373" y="6487238"/>
            <a:ext cx="2139068" cy="652486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GB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-IR VERBS:</a:t>
            </a:r>
            <a:endParaRPr lang="en-GB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49152" y="8067534"/>
            <a:ext cx="2235511" cy="652486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GB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-RE VERBS:</a:t>
            </a:r>
            <a:endParaRPr lang="en-GB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0951" y="5522923"/>
            <a:ext cx="4007077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REMOVE THE FINAL </a:t>
            </a:r>
            <a:r>
              <a:rPr lang="en-US" dirty="0" smtClean="0">
                <a:solidFill>
                  <a:srgbClr val="0000FF"/>
                </a:solidFill>
              </a:rPr>
              <a:t>–ER </a:t>
            </a:r>
            <a:r>
              <a:rPr lang="en-US" dirty="0" smtClean="0"/>
              <a:t>AND ADD </a:t>
            </a:r>
            <a:r>
              <a:rPr lang="en-US" dirty="0" smtClean="0">
                <a:solidFill>
                  <a:srgbClr val="0000FF"/>
                </a:solidFill>
              </a:rPr>
              <a:t>–É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8094" y="7133570"/>
            <a:ext cx="3979934" cy="9339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REMOVE THE FINAL </a:t>
            </a:r>
            <a:r>
              <a:rPr lang="en-US" dirty="0" smtClean="0">
                <a:solidFill>
                  <a:srgbClr val="0000FF"/>
                </a:solidFill>
              </a:rPr>
              <a:t>–IR </a:t>
            </a:r>
            <a:r>
              <a:rPr lang="en-US" dirty="0" smtClean="0"/>
              <a:t>AND ADD </a:t>
            </a:r>
            <a:r>
              <a:rPr lang="en-US" dirty="0" smtClean="0">
                <a:solidFill>
                  <a:srgbClr val="0000FF"/>
                </a:solidFill>
              </a:rPr>
              <a:t>-I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94523" y="8650527"/>
            <a:ext cx="4007077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REMOVE THE FINAL </a:t>
            </a:r>
            <a:r>
              <a:rPr lang="en-US" dirty="0" smtClean="0">
                <a:solidFill>
                  <a:srgbClr val="0000FF"/>
                </a:solidFill>
              </a:rPr>
              <a:t>–RE </a:t>
            </a:r>
            <a:r>
              <a:rPr lang="en-US" dirty="0" smtClean="0"/>
              <a:t>AND ADD </a:t>
            </a:r>
            <a:r>
              <a:rPr lang="en-US" dirty="0" smtClean="0">
                <a:solidFill>
                  <a:srgbClr val="0000FF"/>
                </a:solidFill>
              </a:rPr>
              <a:t>-U</a:t>
            </a:r>
          </a:p>
        </p:txBody>
      </p:sp>
      <p:sp>
        <p:nvSpPr>
          <p:cNvPr id="24" name="Oval 23"/>
          <p:cNvSpPr/>
          <p:nvPr/>
        </p:nvSpPr>
        <p:spPr>
          <a:xfrm>
            <a:off x="1737850" y="2714600"/>
            <a:ext cx="677928" cy="533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053800">
            <a:off x="1853627" y="3394619"/>
            <a:ext cx="488585" cy="7219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00155" y="4230260"/>
            <a:ext cx="597517" cy="53774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595"/>
            <a:ext cx="12801600" cy="732942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D3"/>
                </a:solidFill>
              </a:rPr>
              <a:t>LE 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PASSÉ COMPOSÉ </a:t>
            </a:r>
            <a:r>
              <a:rPr lang="en-US" sz="4500" b="1" dirty="0" smtClean="0">
                <a:solidFill>
                  <a:srgbClr val="FF00D3"/>
                </a:solidFill>
              </a:rPr>
              <a:t>AVEC AVOIR:</a:t>
            </a:r>
            <a:br>
              <a:rPr lang="en-US" sz="4500" b="1" dirty="0" smtClean="0">
                <a:solidFill>
                  <a:srgbClr val="FF00D3"/>
                </a:solidFill>
              </a:rPr>
            </a:br>
            <a:r>
              <a:rPr lang="en-US" sz="4500" b="1" dirty="0" smtClean="0">
                <a:solidFill>
                  <a:srgbClr val="FF00D3"/>
                </a:solidFill>
              </a:rPr>
              <a:t>VERBES RÉGULIERS</a:t>
            </a:r>
            <a:endParaRPr lang="en-US" sz="4500" b="1" dirty="0">
              <a:solidFill>
                <a:srgbClr val="FF00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7998"/>
            <a:ext cx="12801600" cy="83932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</a:t>
            </a:r>
            <a:r>
              <a:rPr lang="en-US" sz="3200" b="1" dirty="0" smtClean="0">
                <a:solidFill>
                  <a:srgbClr val="000090"/>
                </a:solidFill>
              </a:rPr>
              <a:t> subject </a:t>
            </a:r>
            <a:r>
              <a:rPr lang="en-US" sz="3200" dirty="0" smtClean="0">
                <a:solidFill>
                  <a:srgbClr val="008000"/>
                </a:solidFill>
              </a:rPr>
              <a:t>(1)</a:t>
            </a:r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000090"/>
                </a:solidFill>
              </a:rPr>
              <a:t>auxiliary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(2) </a:t>
            </a:r>
            <a:r>
              <a:rPr lang="en-US" sz="3200" dirty="0" smtClean="0"/>
              <a:t>can change.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000090"/>
                </a:solidFill>
              </a:rPr>
              <a:t>subject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000090"/>
                </a:solidFill>
              </a:rPr>
              <a:t>auxiliary</a:t>
            </a:r>
            <a:r>
              <a:rPr lang="en-US" sz="3200" dirty="0" smtClean="0"/>
              <a:t> must match each other – they are linked!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D3"/>
                </a:solidFill>
              </a:rPr>
              <a:t>past participle </a:t>
            </a:r>
            <a:r>
              <a:rPr lang="en-US" sz="3200" dirty="0" smtClean="0">
                <a:solidFill>
                  <a:srgbClr val="008000"/>
                </a:solidFill>
              </a:rPr>
              <a:t>(3)</a:t>
            </a:r>
            <a:r>
              <a:rPr lang="en-US" sz="3200" dirty="0" smtClean="0"/>
              <a:t> stays the same, regardless of who did it!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07997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904622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" y="2906845"/>
          <a:ext cx="10151707" cy="6694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893"/>
                <a:gridCol w="1506470"/>
                <a:gridCol w="3094370"/>
                <a:gridCol w="4247974"/>
              </a:tblGrid>
              <a:tr h="669435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8000"/>
                          </a:solidFill>
                        </a:rPr>
                        <a:t>(1)</a:t>
                      </a:r>
                      <a:endParaRPr lang="en-US" sz="3400" b="1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8000"/>
                          </a:solidFill>
                        </a:rPr>
                        <a:t>(2)</a:t>
                      </a:r>
                      <a:endParaRPr lang="en-US" sz="3400" b="1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8000"/>
                          </a:solidFill>
                        </a:rPr>
                        <a:t>(3)</a:t>
                      </a:r>
                      <a:endParaRPr lang="en-US" sz="3400" b="1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rgbClr val="008000"/>
                          </a:solidFill>
                        </a:rPr>
                        <a:t>En </a:t>
                      </a:r>
                      <a:r>
                        <a:rPr lang="en-US" sz="3400" dirty="0" err="1" smtClean="0">
                          <a:solidFill>
                            <a:srgbClr val="008000"/>
                          </a:solidFill>
                        </a:rPr>
                        <a:t>anglais</a:t>
                      </a:r>
                      <a:r>
                        <a:rPr lang="en-US" sz="3400" dirty="0" smtClean="0">
                          <a:solidFill>
                            <a:srgbClr val="008000"/>
                          </a:solidFill>
                        </a:rPr>
                        <a:t>!</a:t>
                      </a:r>
                      <a:endParaRPr lang="en-US" sz="3400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j</a:t>
                      </a:r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’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ai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joué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I (have) played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tu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as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visité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You (have)</a:t>
                      </a:r>
                      <a:r>
                        <a:rPr lang="en-US" sz="3400" baseline="0" dirty="0" smtClean="0"/>
                        <a:t> visited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il</a:t>
                      </a:r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aimé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He (has) liked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elle</a:t>
                      </a:r>
                      <a:endParaRPr lang="en-US" sz="34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mangé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She (has) eaten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on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parlé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We (have) spoken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000090"/>
                          </a:solidFill>
                        </a:rPr>
                        <a:t>nous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avons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écouté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We (have) listened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vous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avez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fini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You (have) finished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ils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ont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réussi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They (have)</a:t>
                      </a:r>
                      <a:r>
                        <a:rPr lang="en-US" sz="3400" baseline="0" dirty="0" smtClean="0"/>
                        <a:t> succeeded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elles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b="1" dirty="0" err="1" smtClean="0">
                          <a:solidFill>
                            <a:srgbClr val="000090"/>
                          </a:solidFill>
                        </a:rPr>
                        <a:t>ont</a:t>
                      </a:r>
                      <a:endParaRPr lang="en-US" sz="34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dirty="0" err="1" smtClean="0">
                          <a:solidFill>
                            <a:srgbClr val="FF00D3"/>
                          </a:solidFill>
                        </a:rPr>
                        <a:t>répondu</a:t>
                      </a:r>
                      <a:endParaRPr lang="en-US" sz="3400" b="1" dirty="0" smtClean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They</a:t>
                      </a:r>
                      <a:r>
                        <a:rPr lang="en-US" sz="3400" baseline="0" dirty="0" smtClean="0"/>
                        <a:t> (have) replied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137" y="2997592"/>
            <a:ext cx="2459888" cy="1657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3137" y="4927000"/>
            <a:ext cx="2459888" cy="361945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Never forget the auxiliary!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We can miss out the ‘have’ or ‘has’ in English, but it cannot be missed out in French!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8686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7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Irregular past participles of common irregular verbs (</a:t>
            </a:r>
            <a:r>
              <a:rPr lang="en-US" sz="4000" b="1" spc="7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avoir</a:t>
            </a:r>
            <a:r>
              <a:rPr lang="en-US" sz="4000" b="1" spc="7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40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3" y="963691"/>
          <a:ext cx="12801604" cy="871034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00401"/>
                <a:gridCol w="3200401"/>
                <a:gridCol w="3200401"/>
                <a:gridCol w="3200401"/>
              </a:tblGrid>
              <a:tr h="66019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Infinitif</a:t>
                      </a:r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Participe</a:t>
                      </a:r>
                      <a:r>
                        <a:rPr lang="en-US" sz="2500" baseline="0" dirty="0" smtClean="0"/>
                        <a:t> passé</a:t>
                      </a:r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Infinitif</a:t>
                      </a:r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Participe</a:t>
                      </a:r>
                      <a:r>
                        <a:rPr lang="en-US" sz="2500" dirty="0" smtClean="0"/>
                        <a:t> passé</a:t>
                      </a:r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Avoir – to</a:t>
                      </a:r>
                      <a:r>
                        <a:rPr lang="fr-FR" sz="3400" baseline="0" noProof="0" dirty="0" smtClean="0"/>
                        <a:t> have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eu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Offrir – to </a:t>
                      </a:r>
                      <a:r>
                        <a:rPr lang="fr-FR" sz="3400" noProof="0" dirty="0" err="1" smtClean="0"/>
                        <a:t>offer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offert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Boire – to drink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bu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Ouvrir – to open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ouvert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Connaître – to know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connu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Pouvoir – to </a:t>
                      </a:r>
                      <a:r>
                        <a:rPr lang="fr-FR" sz="2800" noProof="0" dirty="0" err="1" smtClean="0"/>
                        <a:t>be</a:t>
                      </a:r>
                      <a:r>
                        <a:rPr lang="fr-FR" sz="2800" noProof="0" dirty="0" smtClean="0"/>
                        <a:t> able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pu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err="1" smtClean="0"/>
                        <a:t>Courir-</a:t>
                      </a:r>
                      <a:r>
                        <a:rPr lang="fr-FR" sz="3400" noProof="0" dirty="0" smtClean="0"/>
                        <a:t> to </a:t>
                      </a:r>
                      <a:r>
                        <a:rPr lang="fr-FR" sz="3400" noProof="0" dirty="0" err="1" smtClean="0"/>
                        <a:t>run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couru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Prendre </a:t>
                      </a:r>
                      <a:r>
                        <a:rPr lang="fr-FR" sz="2800" noProof="0" dirty="0" smtClean="0"/>
                        <a:t>– to </a:t>
                      </a:r>
                      <a:r>
                        <a:rPr lang="fr-FR" sz="2800" noProof="0" dirty="0" err="1" smtClean="0"/>
                        <a:t>take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pris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r>
                        <a:rPr lang="fr-FR" sz="3400" noProof="0" dirty="0" smtClean="0"/>
                        <a:t>Craindre </a:t>
                      </a:r>
                      <a:r>
                        <a:rPr lang="fr-FR" sz="2800" noProof="0" dirty="0" smtClean="0"/>
                        <a:t>– to </a:t>
                      </a:r>
                      <a:r>
                        <a:rPr lang="fr-FR" sz="2800" noProof="0" dirty="0" err="1" smtClean="0"/>
                        <a:t>fear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craint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Recevoir– to </a:t>
                      </a:r>
                      <a:r>
                        <a:rPr lang="fr-FR" sz="2800" noProof="0" dirty="0" err="1" smtClean="0"/>
                        <a:t>receive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reçu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Croire – </a:t>
                      </a:r>
                      <a:r>
                        <a:rPr lang="fr-FR" sz="2800" noProof="0" dirty="0" smtClean="0"/>
                        <a:t>to </a:t>
                      </a:r>
                      <a:r>
                        <a:rPr lang="fr-FR" sz="2800" noProof="0" dirty="0" err="1" smtClean="0"/>
                        <a:t>believe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cru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Rire – to </a:t>
                      </a:r>
                      <a:r>
                        <a:rPr lang="fr-FR" sz="3400" noProof="0" dirty="0" err="1" smtClean="0"/>
                        <a:t>laugh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ri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2800" noProof="0" dirty="0" smtClean="0"/>
                        <a:t>Devoir – to have to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dû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Savoir – to know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su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Dire – to </a:t>
                      </a:r>
                      <a:r>
                        <a:rPr lang="fr-FR" sz="3400" noProof="0" dirty="0" err="1" smtClean="0"/>
                        <a:t>say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dit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Suivre – </a:t>
                      </a:r>
                      <a:r>
                        <a:rPr lang="fr-FR" sz="2800" noProof="0" dirty="0" smtClean="0"/>
                        <a:t>to </a:t>
                      </a:r>
                      <a:r>
                        <a:rPr lang="fr-FR" sz="2800" noProof="0" dirty="0" err="1" smtClean="0"/>
                        <a:t>follow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suivi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Écrire – to </a:t>
                      </a:r>
                      <a:r>
                        <a:rPr lang="fr-FR" sz="3400" noProof="0" dirty="0" err="1" smtClean="0"/>
                        <a:t>write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écrit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Vivre – to live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vécu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Être – to </a:t>
                      </a:r>
                      <a:r>
                        <a:rPr lang="fr-FR" sz="3400" noProof="0" dirty="0" err="1" smtClean="0"/>
                        <a:t>be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été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Voir – to </a:t>
                      </a:r>
                      <a:r>
                        <a:rPr lang="fr-FR" sz="3400" noProof="0" dirty="0" err="1" smtClean="0"/>
                        <a:t>see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vu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Faire – to do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fait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400" noProof="0" dirty="0" smtClean="0"/>
                        <a:t>Vouloir </a:t>
                      </a:r>
                      <a:r>
                        <a:rPr lang="fr-FR" sz="2800" noProof="0" dirty="0" smtClean="0"/>
                        <a:t>– to </a:t>
                      </a:r>
                      <a:r>
                        <a:rPr lang="fr-FR" sz="2800" noProof="0" dirty="0" err="1" smtClean="0"/>
                        <a:t>want</a:t>
                      </a:r>
                      <a:endParaRPr lang="fr-FR" sz="28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A6A6A6"/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rgbClr val="A6A6A6"/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voulu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fr-FR" sz="3400" noProof="0" dirty="0" smtClean="0"/>
                        <a:t>Mettre – to put</a:t>
                      </a:r>
                      <a:endParaRPr lang="fr-FR" sz="3400" noProof="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J’ai</a:t>
                      </a:r>
                      <a:r>
                        <a:rPr lang="en-US" sz="3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FF0000"/>
                          </a:solidFill>
                        </a:rPr>
                        <a:t>mis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2000" b="1" i="1" noProof="0" dirty="0" smtClean="0">
                          <a:solidFill>
                            <a:srgbClr val="DCE6F2"/>
                          </a:solidFill>
                        </a:rPr>
                        <a:t>The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subject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and the part of ‘avoir’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may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change, but the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past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participle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will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remain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 the </a:t>
                      </a:r>
                      <a:r>
                        <a:rPr lang="fr-FR" sz="2000" b="1" i="1" baseline="0" noProof="0" dirty="0" err="1" smtClean="0">
                          <a:solidFill>
                            <a:srgbClr val="DCE6F2"/>
                          </a:solidFill>
                        </a:rPr>
                        <a:t>same</a:t>
                      </a:r>
                      <a:r>
                        <a:rPr lang="fr-FR" sz="2000" b="1" i="1" baseline="0" noProof="0" dirty="0" smtClean="0">
                          <a:solidFill>
                            <a:srgbClr val="DCE6F2"/>
                          </a:solidFill>
                        </a:rPr>
                        <a:t>!</a:t>
                      </a:r>
                      <a:endParaRPr lang="fr-FR" sz="2000" b="1" i="1" noProof="0" dirty="0">
                        <a:solidFill>
                          <a:srgbClr val="DCE6F2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49894" y="2904622"/>
          <a:ext cx="10151707" cy="676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6361"/>
                <a:gridCol w="1445669"/>
                <a:gridCol w="1270027"/>
                <a:gridCol w="2121215"/>
                <a:gridCol w="3938435"/>
              </a:tblGrid>
              <a:tr h="6694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(1)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(2)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(3)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7F7F7F"/>
                          </a:solidFill>
                        </a:rPr>
                        <a:t>Infinitif</a:t>
                      </a:r>
                      <a:endParaRPr lang="en-US" sz="32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8000"/>
                          </a:solidFill>
                        </a:rPr>
                        <a:t>En </a:t>
                      </a:r>
                      <a:r>
                        <a:rPr lang="en-US" sz="3600" dirty="0" err="1" smtClean="0">
                          <a:solidFill>
                            <a:srgbClr val="008000"/>
                          </a:solidFill>
                        </a:rPr>
                        <a:t>anglais</a:t>
                      </a:r>
                      <a:r>
                        <a:rPr lang="en-US" sz="3600" dirty="0" smtClean="0">
                          <a:solidFill>
                            <a:srgbClr val="008000"/>
                          </a:solidFill>
                        </a:rPr>
                        <a:t>!</a:t>
                      </a:r>
                      <a:endParaRPr lang="en-US" sz="3600" dirty="0">
                        <a:solidFill>
                          <a:srgbClr val="008000"/>
                        </a:solidFill>
                      </a:endParaRPr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j</a:t>
                      </a:r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’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ai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eu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7F7F7F"/>
                          </a:solidFill>
                        </a:rPr>
                        <a:t>avoir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(have) had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tu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as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bu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7F7F7F"/>
                          </a:solidFill>
                        </a:rPr>
                        <a:t>boire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 drank / have drunk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il</a:t>
                      </a:r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dû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F7F7F"/>
                          </a:solidFill>
                        </a:rPr>
                        <a:t>devoir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 (has) had to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elle</a:t>
                      </a:r>
                      <a:endParaRPr lang="en-US" sz="36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dit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F7F7F"/>
                          </a:solidFill>
                        </a:rPr>
                        <a:t>dire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She (has) said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on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été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7F7F7F"/>
                          </a:solidFill>
                        </a:rPr>
                        <a:t>être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 have been / were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90"/>
                          </a:solidFill>
                        </a:rPr>
                        <a:t>nous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avons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D3"/>
                          </a:solidFill>
                        </a:rPr>
                        <a:t>fait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F7F7F"/>
                          </a:solidFill>
                        </a:rPr>
                        <a:t>faire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 (have) listened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vous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avez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mis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7F7F7F"/>
                          </a:solidFill>
                        </a:rPr>
                        <a:t>mettre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 (have) put (on)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0604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Ils</a:t>
                      </a:r>
                      <a:endParaRPr lang="en-US" sz="36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ont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D3"/>
                          </a:solidFill>
                        </a:rPr>
                        <a:t>pu</a:t>
                      </a:r>
                      <a:endParaRPr lang="en-US" sz="36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7F7F7F"/>
                          </a:solidFill>
                        </a:rPr>
                        <a:t>pouvoir</a:t>
                      </a:r>
                      <a:endParaRPr lang="en-US" sz="2800" b="0" dirty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 could / have been able</a:t>
                      </a:r>
                      <a:endParaRPr lang="en-US" sz="2400" dirty="0"/>
                    </a:p>
                  </a:txBody>
                  <a:tcPr marL="128016" marR="128016" marT="64008" marB="64008"/>
                </a:tc>
              </a:tr>
              <a:tr h="66943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elles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0"/>
                          </a:solidFill>
                        </a:rPr>
                        <a:t>ont</a:t>
                      </a:r>
                      <a:endParaRPr lang="en-US" sz="3600" b="1" dirty="0">
                        <a:solidFill>
                          <a:srgbClr val="000090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D3"/>
                          </a:solidFill>
                        </a:rPr>
                        <a:t>vu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7F7F7F"/>
                          </a:solidFill>
                        </a:rPr>
                        <a:t>voir</a:t>
                      </a:r>
                      <a:endParaRPr lang="en-US" sz="2800" b="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They</a:t>
                      </a:r>
                      <a:r>
                        <a:rPr lang="en-US" sz="2800" baseline="0" dirty="0" smtClean="0"/>
                        <a:t> saw / have seen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595"/>
            <a:ext cx="12801600" cy="732942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LE</a:t>
            </a:r>
            <a:r>
              <a:rPr lang="en-US" sz="4500" b="1" dirty="0" smtClean="0">
                <a:solidFill>
                  <a:srgbClr val="FF00D3"/>
                </a:solidFill>
              </a:rPr>
              <a:t> 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PASSÉ COMPOSÉ </a:t>
            </a:r>
            <a:r>
              <a:rPr lang="en-US" sz="4500" b="1" dirty="0" smtClean="0">
                <a:solidFill>
                  <a:srgbClr val="FF0000"/>
                </a:solidFill>
              </a:rPr>
              <a:t>AVEC AVOIR:</a:t>
            </a:r>
            <a:br>
              <a:rPr lang="en-US" sz="4500" b="1" dirty="0" smtClean="0">
                <a:solidFill>
                  <a:srgbClr val="FF0000"/>
                </a:solidFill>
              </a:rPr>
            </a:br>
            <a:r>
              <a:rPr lang="en-US" sz="4500" b="1" dirty="0" smtClean="0">
                <a:solidFill>
                  <a:srgbClr val="FF0000"/>
                </a:solidFill>
              </a:rPr>
              <a:t>VERBES IRRÉGULIERS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68"/>
            <a:ext cx="12801600" cy="8393203"/>
          </a:xfrm>
        </p:spPr>
        <p:txBody>
          <a:bodyPr anchor="t">
            <a:normAutofit/>
          </a:bodyPr>
          <a:lstStyle/>
          <a:p>
            <a:r>
              <a:rPr lang="en-US" sz="3400" dirty="0" smtClean="0"/>
              <a:t>The </a:t>
            </a:r>
            <a:r>
              <a:rPr lang="en-US" sz="3400" b="1" dirty="0" smtClean="0">
                <a:solidFill>
                  <a:srgbClr val="000090"/>
                </a:solidFill>
              </a:rPr>
              <a:t>subject</a:t>
            </a:r>
            <a:r>
              <a:rPr lang="en-US" sz="3400" dirty="0" smtClean="0"/>
              <a:t> </a:t>
            </a:r>
            <a:r>
              <a:rPr lang="en-US" sz="3400" dirty="0" smtClean="0">
                <a:solidFill>
                  <a:srgbClr val="008000"/>
                </a:solidFill>
              </a:rPr>
              <a:t>(1)</a:t>
            </a:r>
            <a:r>
              <a:rPr lang="en-US" sz="3400" dirty="0" smtClean="0"/>
              <a:t> and the </a:t>
            </a:r>
            <a:r>
              <a:rPr lang="en-US" sz="3400" b="1" dirty="0" smtClean="0">
                <a:solidFill>
                  <a:srgbClr val="000090"/>
                </a:solidFill>
              </a:rPr>
              <a:t>auxiliary</a:t>
            </a:r>
            <a:r>
              <a:rPr lang="en-US" sz="3400" dirty="0" smtClean="0"/>
              <a:t> </a:t>
            </a:r>
            <a:r>
              <a:rPr lang="en-US" sz="3400" dirty="0" smtClean="0">
                <a:solidFill>
                  <a:srgbClr val="008000"/>
                </a:solidFill>
              </a:rPr>
              <a:t>(2) </a:t>
            </a:r>
            <a:r>
              <a:rPr lang="en-US" sz="3400" dirty="0" smtClean="0"/>
              <a:t>can change, but are linked.</a:t>
            </a:r>
          </a:p>
          <a:p>
            <a:r>
              <a:rPr lang="en-US" sz="3400" dirty="0" smtClean="0"/>
              <a:t>The </a:t>
            </a:r>
            <a:r>
              <a:rPr lang="en-US" sz="3400" b="1" dirty="0" smtClean="0">
                <a:solidFill>
                  <a:srgbClr val="FF00D3"/>
                </a:solidFill>
              </a:rPr>
              <a:t>past participle </a:t>
            </a:r>
            <a:r>
              <a:rPr lang="en-US" sz="3400" dirty="0" smtClean="0">
                <a:solidFill>
                  <a:srgbClr val="008000"/>
                </a:solidFill>
              </a:rPr>
              <a:t>(3)</a:t>
            </a:r>
            <a:r>
              <a:rPr lang="en-US" sz="3400" dirty="0" smtClean="0"/>
              <a:t> stays the same!</a:t>
            </a:r>
          </a:p>
          <a:p>
            <a:r>
              <a:rPr lang="en-US" sz="3400" dirty="0" smtClean="0"/>
              <a:t>Irregular past participles must be learnt by heart! 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21570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904622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4" y="2988284"/>
            <a:ext cx="2459888" cy="1657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574" y="4777696"/>
            <a:ext cx="2459888" cy="478284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Use a verb table to check whether new verbs are regular or irregular.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Learn them, so that you are able to use them correctly from memory!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0273853" y="1710198"/>
            <a:ext cx="1235034" cy="1194424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325"/>
            <a:ext cx="12801600" cy="732942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LE</a:t>
            </a:r>
            <a:r>
              <a:rPr lang="en-US" sz="4500" b="1" dirty="0" smtClean="0">
                <a:solidFill>
                  <a:srgbClr val="FF00D3"/>
                </a:solidFill>
              </a:rPr>
              <a:t> 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PASSÉ COMPOSÉ </a:t>
            </a:r>
            <a:r>
              <a:rPr lang="en-US" sz="4500" b="1" dirty="0" smtClean="0">
                <a:solidFill>
                  <a:srgbClr val="FF0000"/>
                </a:solidFill>
              </a:rPr>
              <a:t>AVEC ÊTRE:</a:t>
            </a:r>
            <a:br>
              <a:rPr lang="en-US" sz="4500" b="1" dirty="0" smtClean="0">
                <a:solidFill>
                  <a:srgbClr val="FF0000"/>
                </a:solidFill>
              </a:rPr>
            </a:b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893" y="816603"/>
            <a:ext cx="10151707" cy="8243900"/>
          </a:xfrm>
        </p:spPr>
        <p:txBody>
          <a:bodyPr anchor="t">
            <a:normAutofit/>
          </a:bodyPr>
          <a:lstStyle/>
          <a:p>
            <a:r>
              <a:rPr lang="en-US" sz="2500" dirty="0" smtClean="0"/>
              <a:t>The subject </a:t>
            </a:r>
            <a:r>
              <a:rPr lang="en-US" sz="2500" dirty="0" smtClean="0">
                <a:solidFill>
                  <a:srgbClr val="6B00A3"/>
                </a:solidFill>
              </a:rPr>
              <a:t>(1) </a:t>
            </a:r>
            <a:r>
              <a:rPr lang="en-US" sz="2500" dirty="0" smtClean="0"/>
              <a:t>and the auxiliary </a:t>
            </a:r>
            <a:r>
              <a:rPr lang="en-US" sz="2500" dirty="0" smtClean="0">
                <a:solidFill>
                  <a:srgbClr val="6B00A3"/>
                </a:solidFill>
              </a:rPr>
              <a:t>(2) </a:t>
            </a:r>
            <a:r>
              <a:rPr lang="en-US" sz="2500" dirty="0" smtClean="0"/>
              <a:t>can change.</a:t>
            </a:r>
          </a:p>
          <a:p>
            <a:r>
              <a:rPr lang="en-US" sz="2500" dirty="0" smtClean="0"/>
              <a:t>The </a:t>
            </a:r>
            <a:r>
              <a:rPr lang="en-US" sz="2500" b="1" dirty="0" smtClean="0">
                <a:solidFill>
                  <a:srgbClr val="008000"/>
                </a:solidFill>
              </a:rPr>
              <a:t>past participle </a:t>
            </a:r>
            <a:r>
              <a:rPr lang="en-US" sz="2500" dirty="0" smtClean="0">
                <a:solidFill>
                  <a:srgbClr val="008000"/>
                </a:solidFill>
              </a:rPr>
              <a:t>(3) </a:t>
            </a:r>
            <a:r>
              <a:rPr lang="en-US" sz="2500" dirty="0" smtClean="0"/>
              <a:t>may change for verbs with </a:t>
            </a:r>
            <a:r>
              <a:rPr lang="en-US" sz="2500" dirty="0" err="1" smtClean="0"/>
              <a:t>être</a:t>
            </a:r>
            <a:r>
              <a:rPr lang="en-US" sz="2500" dirty="0" smtClean="0"/>
              <a:t>! (See blue box)</a:t>
            </a:r>
          </a:p>
          <a:p>
            <a:r>
              <a:rPr lang="en-US" sz="2500" dirty="0" smtClean="0"/>
              <a:t>There are 3 </a:t>
            </a:r>
            <a:r>
              <a:rPr lang="en-US" sz="2500" b="1" u="sng" dirty="0" smtClean="0">
                <a:solidFill>
                  <a:srgbClr val="008000"/>
                </a:solidFill>
              </a:rPr>
              <a:t>irregular past participles* </a:t>
            </a:r>
            <a:r>
              <a:rPr lang="en-US" sz="2500" dirty="0" smtClean="0"/>
              <a:t>which must be learnt by heart! 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814380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49894" y="2256939"/>
            <a:ext cx="10151705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63465" y="2343219"/>
          <a:ext cx="2809363" cy="6669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893"/>
                <a:gridCol w="150647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6B00A3"/>
                          </a:solidFill>
                        </a:rPr>
                        <a:t>(1)</a:t>
                      </a:r>
                      <a:endParaRPr lang="en-US" sz="3400" b="1" dirty="0">
                        <a:solidFill>
                          <a:srgbClr val="6B00A3"/>
                        </a:solidFill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6B00A3"/>
                          </a:solidFill>
                        </a:rPr>
                        <a:t>(2)</a:t>
                      </a:r>
                      <a:endParaRPr lang="en-US" sz="3400" b="1" dirty="0">
                        <a:solidFill>
                          <a:srgbClr val="6B00A3"/>
                        </a:solidFill>
                      </a:endParaRPr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je</a:t>
                      </a:r>
                      <a:r>
                        <a:rPr lang="en-US" sz="3400" baseline="0" dirty="0" smtClean="0"/>
                        <a:t> 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suis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tu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es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il</a:t>
                      </a:r>
                      <a:r>
                        <a:rPr lang="en-US" sz="3400" dirty="0" smtClean="0"/>
                        <a:t> 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est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elle</a:t>
                      </a:r>
                      <a:endParaRPr lang="en-US" sz="3400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est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on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est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nous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sommes</a:t>
                      </a:r>
                      <a:endParaRPr lang="en-US" sz="28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vous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êtes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ils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sont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  <a:tr h="669213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elles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sont</a:t>
                      </a:r>
                      <a:endParaRPr lang="en-US" sz="34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4" y="5019971"/>
            <a:ext cx="2459888" cy="1657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002" y="947117"/>
            <a:ext cx="2459888" cy="563846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These verbs use the verb </a:t>
            </a:r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ÊTRE</a:t>
            </a:r>
            <a:r>
              <a:rPr lang="en-US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 as their auxiliary and </a:t>
            </a:r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NOT</a:t>
            </a:r>
            <a:r>
              <a:rPr lang="en-US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 the verb </a:t>
            </a:r>
            <a:r>
              <a:rPr lang="en-US" sz="2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avoir</a:t>
            </a:r>
            <a:r>
              <a:rPr lang="en-US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You can learn them as pairs of opposites, with one left over!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They must be learnt by heart!</a:t>
            </a:r>
          </a:p>
          <a:p>
            <a:endParaRPr lang="en-US" sz="22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22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2299440" y="1802215"/>
            <a:ext cx="410544" cy="36347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928615" y="1537882"/>
            <a:ext cx="1442557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558571" y="2338377"/>
          <a:ext cx="6243027" cy="719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873"/>
                <a:gridCol w="3006154"/>
              </a:tblGrid>
              <a:tr h="1024128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</a:rPr>
                        <a:t>aller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allé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rgbClr val="000000"/>
                          </a:solidFill>
                        </a:rPr>
                        <a:t>(to go)</a:t>
                      </a:r>
                      <a:endParaRPr lang="en-US" sz="2500" b="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 smtClean="0">
                          <a:solidFill>
                            <a:srgbClr val="000000"/>
                          </a:solidFill>
                        </a:rPr>
                        <a:t>venir</a:t>
                      </a:r>
                      <a:r>
                        <a:rPr lang="en-US" sz="2500" b="0" dirty="0" smtClean="0">
                          <a:solidFill>
                            <a:srgbClr val="000000"/>
                          </a:solidFill>
                        </a:rPr>
                        <a:t>              </a:t>
                      </a:r>
                      <a:r>
                        <a:rPr lang="en-US" sz="3400" b="0" u="sng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3400" b="1" u="sng" dirty="0" err="1" smtClean="0">
                          <a:solidFill>
                            <a:srgbClr val="008000"/>
                          </a:solidFill>
                        </a:rPr>
                        <a:t>venu</a:t>
                      </a:r>
                      <a:endParaRPr lang="en-US" sz="3400" b="1" u="sng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rgbClr val="000000"/>
                          </a:solidFill>
                        </a:rPr>
                        <a:t>(to</a:t>
                      </a:r>
                      <a:r>
                        <a:rPr lang="en-US" sz="2500" b="0" baseline="0" dirty="0" smtClean="0">
                          <a:solidFill>
                            <a:srgbClr val="000000"/>
                          </a:solidFill>
                        </a:rPr>
                        <a:t> come)</a:t>
                      </a:r>
                      <a:endParaRPr lang="en-US" sz="2500" b="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arriver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arrivé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arrive)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partir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parti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leave)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entrer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   </a:t>
                      </a:r>
                      <a:r>
                        <a:rPr lang="en-US" sz="2500" baseline="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entré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go in/enter)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sortir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sorti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go out)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monter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monté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go up, climb</a:t>
                      </a: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descendre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008000"/>
                          </a:solidFill>
                        </a:rPr>
                        <a:t>descendu</a:t>
                      </a:r>
                      <a:endParaRPr lang="en-US" sz="25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go down)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rester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resté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stay)</a:t>
                      </a: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retourner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</a:rPr>
                        <a:t>retourné</a:t>
                      </a:r>
                      <a:endParaRPr lang="en-US" sz="2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 return)</a:t>
                      </a:r>
                      <a:endParaRPr lang="en-US" sz="25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naître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           </a:t>
                      </a:r>
                      <a:r>
                        <a:rPr lang="en-US" sz="3400" u="sng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3400" b="1" u="sng" dirty="0" err="1" smtClean="0">
                          <a:solidFill>
                            <a:srgbClr val="008000"/>
                          </a:solidFill>
                        </a:rPr>
                        <a:t>né</a:t>
                      </a:r>
                      <a:endParaRPr lang="en-US" sz="3400" b="1" u="sng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 be born)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mourir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    </a:t>
                      </a:r>
                      <a:r>
                        <a:rPr lang="en-US" sz="3400" u="sng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3400" b="1" u="sng" dirty="0" smtClean="0">
                          <a:solidFill>
                            <a:srgbClr val="008000"/>
                          </a:solidFill>
                        </a:rPr>
                        <a:t>mort</a:t>
                      </a: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(to die)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1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rgbClr val="000000"/>
                          </a:solidFill>
                        </a:rPr>
                        <a:t>tomber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     </a:t>
                      </a:r>
                      <a:r>
                        <a:rPr lang="en-US" sz="3400" b="1" dirty="0" err="1" smtClean="0">
                          <a:solidFill>
                            <a:srgbClr val="008000"/>
                          </a:solidFill>
                        </a:rPr>
                        <a:t>tombé</a:t>
                      </a:r>
                      <a:endParaRPr lang="en-US" sz="3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                          (to fall)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Plus 18"/>
          <p:cNvSpPr/>
          <p:nvPr/>
        </p:nvSpPr>
        <p:spPr>
          <a:xfrm>
            <a:off x="5459256" y="5415628"/>
            <a:ext cx="1099315" cy="1262289"/>
          </a:xfrm>
          <a:prstGeom prst="mathPlus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6854365"/>
            <a:ext cx="2568461" cy="271325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US" dirty="0" smtClean="0"/>
              <a:t>Add an –</a:t>
            </a:r>
            <a:r>
              <a:rPr lang="en-US" dirty="0" err="1" smtClean="0"/>
              <a:t>e</a:t>
            </a:r>
            <a:r>
              <a:rPr lang="en-US" dirty="0" smtClean="0"/>
              <a:t> to the past participle when the subject is feminine. Add an –</a:t>
            </a:r>
            <a:r>
              <a:rPr lang="en-US" dirty="0" err="1" smtClean="0"/>
              <a:t>s</a:t>
            </a:r>
            <a:r>
              <a:rPr lang="en-US" dirty="0" smtClean="0"/>
              <a:t> when the subject is plural!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246"/>
            <a:ext cx="12810154" cy="87138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39325"/>
            <a:ext cx="12801600" cy="73294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 FÉMININ DU</a:t>
            </a:r>
            <a:r>
              <a:rPr lang="en-US" sz="4500" b="1" dirty="0" smtClean="0">
                <a:solidFill>
                  <a:srgbClr val="FF00D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PASSÉ COMPOSÉ </a:t>
            </a:r>
            <a:r>
              <a:rPr lang="en-US" sz="4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AVEC ÊTRE :</a:t>
            </a:r>
            <a:br>
              <a:rPr lang="en-US" sz="4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en-US" sz="45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905879" y="2984326"/>
            <a:ext cx="4906456" cy="6832639"/>
          </a:xfrm>
          <a:prstGeom prst="rect">
            <a:avLst/>
          </a:prstGeom>
          <a:solidFill>
            <a:srgbClr val="FFDDFD"/>
          </a:solidFill>
          <a:ln>
            <a:solidFill>
              <a:srgbClr val="FF97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</a:t>
            </a:r>
          </a:p>
          <a:p>
            <a:pPr algn="ctr"/>
            <a:endParaRPr lang="en-US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Je</a:t>
            </a:r>
            <a:r>
              <a:rPr lang="en-US" sz="36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me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6B00A3"/>
                </a:solidFill>
              </a:rPr>
              <a:t>suis</a:t>
            </a:r>
            <a:r>
              <a:rPr lang="en-US" sz="3200" dirty="0" smtClean="0"/>
              <a:t> </a:t>
            </a:r>
            <a:r>
              <a:rPr lang="en-US" sz="3200" dirty="0" err="1" smtClean="0"/>
              <a:t>lavé(e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Tu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t’</a:t>
            </a:r>
            <a:r>
              <a:rPr lang="en-US" sz="3200" b="1" dirty="0" err="1" smtClean="0">
                <a:solidFill>
                  <a:srgbClr val="6B00A3"/>
                </a:solidFill>
              </a:rPr>
              <a:t>es</a:t>
            </a:r>
            <a:r>
              <a:rPr lang="en-US" sz="3200" dirty="0" smtClean="0">
                <a:solidFill>
                  <a:srgbClr val="6B00A3"/>
                </a:solidFill>
              </a:rPr>
              <a:t> </a:t>
            </a:r>
            <a:r>
              <a:rPr lang="en-US" sz="3200" dirty="0" err="1" smtClean="0">
                <a:solidFill>
                  <a:srgbClr val="6B00A3"/>
                </a:solidFill>
              </a:rPr>
              <a:t>l</a:t>
            </a:r>
            <a:r>
              <a:rPr lang="en-US" sz="3200" dirty="0" err="1" smtClean="0"/>
              <a:t>avé(e</a:t>
            </a:r>
            <a:r>
              <a:rPr lang="en-US" sz="3200" dirty="0" smtClean="0"/>
              <a:t>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Il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s’</a:t>
            </a:r>
            <a:r>
              <a:rPr lang="en-US" sz="3200" b="1" dirty="0" err="1" smtClean="0">
                <a:solidFill>
                  <a:srgbClr val="6B00A3"/>
                </a:solidFill>
              </a:rPr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lavé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Elle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s’</a:t>
            </a:r>
            <a:r>
              <a:rPr lang="en-US" sz="3200" b="1" dirty="0" err="1" smtClean="0">
                <a:solidFill>
                  <a:srgbClr val="6B00A3"/>
                </a:solidFill>
              </a:rPr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lavé(e</a:t>
            </a:r>
            <a:r>
              <a:rPr lang="en-US" sz="3200" dirty="0" smtClean="0"/>
              <a:t>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s’</a:t>
            </a:r>
            <a:r>
              <a:rPr lang="en-US" sz="3200" b="1" dirty="0" err="1" smtClean="0">
                <a:solidFill>
                  <a:srgbClr val="6B00A3"/>
                </a:solidFill>
              </a:rPr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lavé(e)s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Nous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nous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6B00A3"/>
                </a:solidFill>
              </a:rPr>
              <a:t>sommes</a:t>
            </a:r>
            <a:r>
              <a:rPr lang="en-US" sz="3200" dirty="0" smtClean="0"/>
              <a:t> </a:t>
            </a:r>
            <a:r>
              <a:rPr lang="en-US" sz="3200" dirty="0" err="1" smtClean="0"/>
              <a:t>lavé(e)s</a:t>
            </a:r>
            <a:endParaRPr lang="en-US" sz="3200" dirty="0" smtClean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Vous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vous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6B00A3"/>
                </a:solidFill>
              </a:rPr>
              <a:t>êtes</a:t>
            </a:r>
            <a:r>
              <a:rPr lang="en-US" sz="3200" dirty="0" smtClean="0"/>
              <a:t> </a:t>
            </a:r>
            <a:r>
              <a:rPr lang="en-US" sz="3200" dirty="0" err="1" smtClean="0"/>
              <a:t>lavé(e)(s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Ils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se </a:t>
            </a:r>
            <a:r>
              <a:rPr lang="en-US" sz="3200" b="1" dirty="0" err="1" smtClean="0">
                <a:solidFill>
                  <a:srgbClr val="6B00A3"/>
                </a:solidFill>
              </a:rPr>
              <a:t>sont</a:t>
            </a:r>
            <a:r>
              <a:rPr lang="en-US" sz="3200" dirty="0" smtClean="0"/>
              <a:t> </a:t>
            </a:r>
            <a:r>
              <a:rPr lang="en-US" sz="3200" dirty="0" err="1" smtClean="0"/>
              <a:t>lavés</a:t>
            </a:r>
            <a:endParaRPr lang="en-US" sz="3200" dirty="0" smtClean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Elles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se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6B00A3"/>
                </a:solidFill>
              </a:rPr>
              <a:t>sont</a:t>
            </a:r>
            <a:r>
              <a:rPr lang="en-US" sz="3200" dirty="0" smtClean="0"/>
              <a:t> </a:t>
            </a:r>
            <a:r>
              <a:rPr lang="en-US" sz="3200" dirty="0" err="1" smtClean="0"/>
              <a:t>lavées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11573" y="2984326"/>
            <a:ext cx="3570060" cy="661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</a:t>
            </a:r>
          </a:p>
          <a:p>
            <a:pPr algn="ctr"/>
            <a:endParaRPr lang="en-US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Je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me</a:t>
            </a:r>
            <a:r>
              <a:rPr lang="en-US" sz="3600" dirty="0" smtClean="0"/>
              <a:t> lave</a:t>
            </a:r>
          </a:p>
          <a:p>
            <a:r>
              <a:rPr lang="en-US" sz="3600" dirty="0" err="1" smtClean="0">
                <a:solidFill>
                  <a:srgbClr val="FF0000"/>
                </a:solidFill>
              </a:rPr>
              <a:t>Tu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te</a:t>
            </a:r>
            <a:r>
              <a:rPr lang="en-US" sz="3600" dirty="0" smtClean="0"/>
              <a:t> laves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Il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se</a:t>
            </a:r>
            <a:r>
              <a:rPr lang="en-US" sz="3600" dirty="0" smtClean="0"/>
              <a:t> lave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Elle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se</a:t>
            </a:r>
            <a:r>
              <a:rPr lang="en-US" sz="3600" dirty="0" smtClean="0"/>
              <a:t> lave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On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se</a:t>
            </a:r>
            <a:r>
              <a:rPr lang="en-US" sz="3600" dirty="0" smtClean="0"/>
              <a:t> lave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Nous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lavons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Vous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vous</a:t>
            </a:r>
            <a:r>
              <a:rPr lang="en-US" sz="3600" dirty="0" smtClean="0"/>
              <a:t> </a:t>
            </a:r>
            <a:r>
              <a:rPr lang="en-US" sz="3600" dirty="0" err="1" smtClean="0"/>
              <a:t>lavez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Ils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se</a:t>
            </a:r>
            <a:r>
              <a:rPr lang="en-US" sz="3600" dirty="0" smtClean="0"/>
              <a:t> </a:t>
            </a:r>
            <a:r>
              <a:rPr lang="en-US" sz="3600" dirty="0" err="1" smtClean="0"/>
              <a:t>lavent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Elles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se</a:t>
            </a:r>
            <a:r>
              <a:rPr lang="en-US" sz="3600" dirty="0" smtClean="0"/>
              <a:t> </a:t>
            </a:r>
            <a:r>
              <a:rPr lang="en-US" sz="3600" dirty="0" err="1" smtClean="0"/>
              <a:t>lavent</a:t>
            </a:r>
            <a:endParaRPr lang="en-US" sz="3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8363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Reflexive verbs les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verbes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pronominaux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85222"/>
            <a:ext cx="12801600" cy="2199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Mostly, reflexive verbs describe actions you do to yourself: </a:t>
            </a:r>
            <a:r>
              <a:rPr lang="en-US" sz="2400" i="1" dirty="0" smtClean="0"/>
              <a:t>je me lave – I get washed / I wash myself.</a:t>
            </a:r>
          </a:p>
          <a:p>
            <a:r>
              <a:rPr lang="en-US" sz="2400" dirty="0" smtClean="0"/>
              <a:t>All reflexive verbs have a </a:t>
            </a:r>
            <a:r>
              <a:rPr lang="en-US" sz="2400" b="1" u="sng" dirty="0" smtClean="0">
                <a:solidFill>
                  <a:srgbClr val="008000"/>
                </a:solidFill>
              </a:rPr>
              <a:t>reflexive pronoun</a:t>
            </a:r>
            <a:r>
              <a:rPr lang="en-US" sz="2400" dirty="0" smtClean="0">
                <a:solidFill>
                  <a:srgbClr val="000000"/>
                </a:solidFill>
              </a:rPr>
              <a:t> which changes according to the </a:t>
            </a:r>
            <a:r>
              <a:rPr lang="en-US" sz="2400" b="1" dirty="0" smtClean="0">
                <a:solidFill>
                  <a:srgbClr val="FF0000"/>
                </a:solidFill>
              </a:rPr>
              <a:t>subject</a:t>
            </a:r>
            <a:r>
              <a:rPr lang="en-US" sz="2400" dirty="0" smtClean="0">
                <a:solidFill>
                  <a:srgbClr val="000000"/>
                </a:solidFill>
              </a:rPr>
              <a:t> of the verb.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 the infinitive, all reflexive verbs start with </a:t>
            </a:r>
            <a:r>
              <a:rPr lang="en-US" sz="2400" b="1" dirty="0" smtClean="0">
                <a:solidFill>
                  <a:srgbClr val="008000"/>
                </a:solidFill>
              </a:rPr>
              <a:t>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 the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passé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composé</a:t>
            </a:r>
            <a:r>
              <a:rPr lang="en-US" sz="2400" dirty="0" smtClean="0">
                <a:solidFill>
                  <a:srgbClr val="000000"/>
                </a:solidFill>
              </a:rPr>
              <a:t>, the </a:t>
            </a:r>
            <a:r>
              <a:rPr lang="en-US" sz="2400" b="1" u="sng" dirty="0" smtClean="0">
                <a:solidFill>
                  <a:srgbClr val="6B00A3"/>
                </a:solidFill>
              </a:rPr>
              <a:t>auxiliary</a:t>
            </a:r>
            <a:r>
              <a:rPr lang="en-US" sz="2400" dirty="0" smtClean="0">
                <a:solidFill>
                  <a:srgbClr val="000000"/>
                </a:solidFill>
              </a:rPr>
              <a:t> is </a:t>
            </a:r>
            <a:r>
              <a:rPr lang="en-US" sz="2400" dirty="0" err="1" smtClean="0">
                <a:solidFill>
                  <a:srgbClr val="000000"/>
                </a:solidFill>
              </a:rPr>
              <a:t>être</a:t>
            </a:r>
            <a:r>
              <a:rPr lang="en-US" sz="2400" dirty="0" smtClean="0">
                <a:solidFill>
                  <a:srgbClr val="000000"/>
                </a:solidFill>
              </a:rPr>
              <a:t> and the past participle agrees in number and gender.</a:t>
            </a:r>
          </a:p>
          <a:p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83634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984326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3511" y="2985914"/>
            <a:ext cx="4472116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Des </a:t>
            </a:r>
            <a:r>
              <a:rPr lang="en-US" i="1" dirty="0" err="1" smtClean="0"/>
              <a:t>exemples</a:t>
            </a:r>
            <a:r>
              <a:rPr lang="en-US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dirty="0" smtClean="0"/>
              <a:t>Se laver 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to get washed</a:t>
            </a:r>
          </a:p>
          <a:p>
            <a:r>
              <a:rPr lang="en-US" sz="2000" dirty="0" smtClean="0"/>
              <a:t>Se lever – </a:t>
            </a:r>
            <a:r>
              <a:rPr lang="en-US" sz="2000" dirty="0" smtClean="0">
                <a:solidFill>
                  <a:srgbClr val="7F7F7F"/>
                </a:solidFill>
              </a:rPr>
              <a:t>to get up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réveiller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wake up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promener</a:t>
            </a:r>
            <a:r>
              <a:rPr lang="en-US" sz="2000" dirty="0" smtClean="0"/>
              <a:t> -  </a:t>
            </a:r>
            <a:r>
              <a:rPr lang="en-US" sz="2000" dirty="0" smtClean="0">
                <a:solidFill>
                  <a:srgbClr val="7F7F7F"/>
                </a:solidFill>
              </a:rPr>
              <a:t>to go for a walk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raser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have a shave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maquiller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put on make up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doucher</a:t>
            </a:r>
            <a:r>
              <a:rPr lang="en-US" sz="2000" dirty="0" smtClean="0"/>
              <a:t> –</a:t>
            </a:r>
            <a:r>
              <a:rPr lang="en-US" sz="2000" dirty="0" smtClean="0">
                <a:solidFill>
                  <a:srgbClr val="7F7F7F"/>
                </a:solidFill>
              </a:rPr>
              <a:t>to shower / take a shower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brosser</a:t>
            </a:r>
            <a:r>
              <a:rPr lang="en-US" sz="2000" dirty="0" smtClean="0"/>
              <a:t> les dents / les </a:t>
            </a:r>
            <a:r>
              <a:rPr lang="en-US" sz="2000" dirty="0" err="1" smtClean="0"/>
              <a:t>cheveux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F7F7F"/>
                </a:solidFill>
              </a:rPr>
              <a:t>– to    brush your teeth/hair</a:t>
            </a:r>
          </a:p>
          <a:p>
            <a:r>
              <a:rPr lang="en-US" sz="2000" dirty="0" smtClean="0"/>
              <a:t>Se relaxer </a:t>
            </a:r>
            <a:r>
              <a:rPr lang="en-US" sz="2000" dirty="0" smtClean="0">
                <a:solidFill>
                  <a:srgbClr val="7F7F7F"/>
                </a:solidFill>
              </a:rPr>
              <a:t>– to relax</a:t>
            </a:r>
          </a:p>
          <a:p>
            <a:r>
              <a:rPr lang="en-US" sz="2000" dirty="0" smtClean="0"/>
              <a:t>De </a:t>
            </a:r>
            <a:r>
              <a:rPr lang="en-US" sz="2000" dirty="0" err="1" smtClean="0"/>
              <a:t>déshabiller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F7F7F"/>
                </a:solidFill>
              </a:rPr>
              <a:t>– to get undressed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fâcher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get angry</a:t>
            </a:r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tromper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be wrong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S’amuser</a:t>
            </a:r>
            <a:r>
              <a:rPr lang="en-US" sz="2000" dirty="0" smtClean="0"/>
              <a:t> –</a:t>
            </a:r>
            <a:r>
              <a:rPr lang="en-US" sz="2000" dirty="0" smtClean="0">
                <a:solidFill>
                  <a:srgbClr val="7F7F7F"/>
                </a:solidFill>
              </a:rPr>
              <a:t>to enjoy yourself</a:t>
            </a:r>
          </a:p>
          <a:p>
            <a:r>
              <a:rPr lang="en-US" sz="2000" dirty="0" err="1" smtClean="0"/>
              <a:t>S’appeler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F7F7F"/>
                </a:solidFill>
              </a:rPr>
              <a:t>– to be called</a:t>
            </a:r>
          </a:p>
          <a:p>
            <a:r>
              <a:rPr lang="en-US" sz="2000" dirty="0" err="1" smtClean="0"/>
              <a:t>S’ennuyer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get bored</a:t>
            </a:r>
          </a:p>
          <a:p>
            <a:r>
              <a:rPr lang="en-US" sz="2000" dirty="0" err="1" smtClean="0"/>
              <a:t>S’habiller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get dressed</a:t>
            </a:r>
          </a:p>
          <a:p>
            <a:r>
              <a:rPr lang="en-US" sz="2000" dirty="0" err="1" smtClean="0"/>
              <a:t>S’imaginer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to imagine</a:t>
            </a:r>
          </a:p>
          <a:p>
            <a:endParaRPr lang="en-US" dirty="0" smtClean="0"/>
          </a:p>
          <a:p>
            <a:endParaRPr lang="en-US" i="1" dirty="0" smtClean="0"/>
          </a:p>
        </p:txBody>
      </p:sp>
      <p:sp>
        <p:nvSpPr>
          <p:cNvPr id="12" name="Right Brace 11"/>
          <p:cNvSpPr/>
          <p:nvPr/>
        </p:nvSpPr>
        <p:spPr>
          <a:xfrm>
            <a:off x="2756227" y="7959522"/>
            <a:ext cx="418839" cy="1643266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80489" y="8439657"/>
            <a:ext cx="17834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Je </a:t>
            </a:r>
            <a:r>
              <a:rPr lang="en-US" sz="3200" dirty="0" err="1" smtClean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’…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310175" y="7957934"/>
            <a:ext cx="540437" cy="481723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76113" y="6294351"/>
            <a:ext cx="66152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64591" y="2986708"/>
            <a:ext cx="33844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</a:t>
            </a:r>
            <a:r>
              <a:rPr lang="en-US" sz="36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présent</a:t>
            </a:r>
            <a:endParaRPr 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9238" y="2987502"/>
            <a:ext cx="37457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passé </a:t>
            </a:r>
            <a:r>
              <a:rPr lang="en-US" sz="36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composé</a:t>
            </a:r>
            <a:endParaRPr lang="en-US" sz="36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81633" y="9616299"/>
            <a:ext cx="4919967" cy="21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598236" y="6295145"/>
            <a:ext cx="66152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884" y="4834819"/>
            <a:ext cx="3978716" cy="4766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176137" cy="4270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58019"/>
            <a:ext cx="5456258" cy="43431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230" y="-1"/>
            <a:ext cx="4282369" cy="428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861" y="0"/>
            <a:ext cx="4248371" cy="6269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732942"/>
          <a:ext cx="10241280" cy="88682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0320"/>
                <a:gridCol w="2560320"/>
                <a:gridCol w="2560320"/>
                <a:gridCol w="2560320"/>
              </a:tblGrid>
              <a:tr h="886826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Masculine</a:t>
                      </a:r>
                      <a:endParaRPr lang="en-US" sz="340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D3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Feminine</a:t>
                      </a:r>
                      <a:endParaRPr lang="en-US" sz="3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D3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984807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  Plural</a:t>
                      </a:r>
                      <a:endParaRPr lang="en-US" sz="3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984807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the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 </a:t>
                      </a:r>
                      <a:r>
                        <a:rPr lang="en-US" sz="3400" b="0" dirty="0" smtClean="0">
                          <a:solidFill>
                            <a:schemeClr val="tx1"/>
                          </a:solidFill>
                        </a:rPr>
                        <a:t>(L’)</a:t>
                      </a:r>
                      <a:endParaRPr lang="en-US" sz="3400" b="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</a:t>
                      </a:r>
                      <a:r>
                        <a:rPr lang="en-US" sz="3400" b="0" dirty="0" smtClean="0">
                          <a:solidFill>
                            <a:schemeClr val="tx1"/>
                          </a:solidFill>
                        </a:rPr>
                        <a:t>(L’)</a:t>
                      </a:r>
                      <a:endParaRPr lang="en-US" sz="3400" b="0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LES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A</a:t>
                      </a:r>
                      <a:r>
                        <a:rPr lang="en-US" sz="25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/ an  </a:t>
                      </a:r>
                      <a:r>
                        <a:rPr lang="en-US" sz="25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66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(SOME)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UN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UNE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DES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my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MON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MA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MES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your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TON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TA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TES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His / her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SON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SA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SES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our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NOTRE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NOTRE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NOS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your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VOTRE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VOTRE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VOS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their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LEUR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LEUR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LEURS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826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This / these</a:t>
                      </a:r>
                      <a:endParaRPr lang="en-US" sz="3400" dirty="0"/>
                    </a:p>
                  </a:txBody>
                  <a:tcPr marL="128016" marR="128016" marT="64008" marB="6400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CE </a:t>
                      </a:r>
                      <a:r>
                        <a:rPr lang="en-US" sz="3400" b="0" dirty="0" smtClean="0">
                          <a:solidFill>
                            <a:srgbClr val="000000"/>
                          </a:solidFill>
                        </a:rPr>
                        <a:t>(CET)</a:t>
                      </a:r>
                      <a:endParaRPr lang="en-US" sz="3400" b="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CETTE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984807"/>
                          </a:solidFill>
                        </a:rPr>
                        <a:t>CES</a:t>
                      </a:r>
                      <a:endParaRPr lang="en-US" sz="3400" b="1" dirty="0">
                        <a:solidFill>
                          <a:srgbClr val="984807"/>
                        </a:solidFill>
                      </a:endParaRPr>
                    </a:p>
                  </a:txBody>
                  <a:tcPr marL="128016" marR="128016" marT="64008" marB="6400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65800" y="-95010"/>
            <a:ext cx="5629544" cy="904863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GB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Gender and Plural</a:t>
            </a:r>
            <a:endParaRPr lang="en-GB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10413643" y="1655907"/>
            <a:ext cx="321651" cy="8008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10384747" y="2551725"/>
            <a:ext cx="321651" cy="8008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10384747" y="3443735"/>
            <a:ext cx="482478" cy="5107255"/>
          </a:xfrm>
          <a:prstGeom prst="rightBrace">
            <a:avLst>
              <a:gd name="adj1" fmla="val 8333"/>
              <a:gd name="adj2" fmla="val 50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10413643" y="8737203"/>
            <a:ext cx="321651" cy="8008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867224" y="1573824"/>
            <a:ext cx="1768122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Definite article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67224" y="2478687"/>
            <a:ext cx="1768122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Indefinite article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07939" y="5623751"/>
            <a:ext cx="1768122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Possessive 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23544" y="8618854"/>
            <a:ext cx="2095202" cy="86177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200" dirty="0" smtClean="0"/>
              <a:t>Demonstrative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02215"/>
            <a:ext cx="2369255" cy="1596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801600" cy="991040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GB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D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L’imparfait</a:t>
            </a:r>
            <a:r>
              <a:rPr lang="en-GB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D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– the imperfect tense</a:t>
            </a:r>
            <a:endParaRPr lang="en-GB" sz="5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D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1041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993264"/>
            <a:ext cx="12801600" cy="413651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The imperfect tense is a past tense. It is used to say what </a:t>
            </a:r>
            <a:r>
              <a:rPr lang="en-US" b="1" dirty="0" smtClean="0">
                <a:solidFill>
                  <a:srgbClr val="FF0000"/>
                </a:solidFill>
              </a:rPr>
              <a:t>used to* </a:t>
            </a:r>
            <a:r>
              <a:rPr lang="en-US" dirty="0" smtClean="0"/>
              <a:t>happen, what </a:t>
            </a:r>
            <a:r>
              <a:rPr lang="en-US" b="1" dirty="0" smtClean="0">
                <a:solidFill>
                  <a:srgbClr val="FF0000"/>
                </a:solidFill>
              </a:rPr>
              <a:t>was</a:t>
            </a:r>
            <a:r>
              <a:rPr lang="en-US" dirty="0" smtClean="0"/>
              <a:t> happen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, what you </a:t>
            </a:r>
            <a:r>
              <a:rPr lang="en-US" b="1" dirty="0" smtClean="0">
                <a:solidFill>
                  <a:srgbClr val="FF0000"/>
                </a:solidFill>
              </a:rPr>
              <a:t>were</a:t>
            </a:r>
            <a:r>
              <a:rPr lang="en-US" dirty="0" smtClean="0"/>
              <a:t> do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and for </a:t>
            </a:r>
            <a:r>
              <a:rPr lang="en-US" b="1" dirty="0" smtClean="0">
                <a:solidFill>
                  <a:srgbClr val="FF0000"/>
                </a:solidFill>
              </a:rPr>
              <a:t>describing in the past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You may not always use the words </a:t>
            </a:r>
            <a:r>
              <a:rPr lang="en-US" b="1" dirty="0" smtClean="0">
                <a:solidFill>
                  <a:srgbClr val="FF0000"/>
                </a:solidFill>
              </a:rPr>
              <a:t>used to </a:t>
            </a:r>
            <a:r>
              <a:rPr lang="en-US" dirty="0" smtClean="0"/>
              <a:t>in English, but if you could replace what you are thinking in English with those words, then the </a:t>
            </a:r>
            <a:r>
              <a:rPr lang="en-US" b="1" dirty="0" smtClean="0">
                <a:solidFill>
                  <a:srgbClr val="008000"/>
                </a:solidFill>
              </a:rPr>
              <a:t>imperfect tense </a:t>
            </a:r>
            <a:r>
              <a:rPr lang="en-US" dirty="0" smtClean="0"/>
              <a:t>is what you need in French!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EXEMPLE: 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“When I was young, I went to school in Sidley…” 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means in other words: 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             “When I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Comic Sans MS"/>
              </a:rPr>
              <a:t>used to be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 young, I </a:t>
            </a:r>
            <a:r>
              <a:rPr lang="en-US" b="1" dirty="0" smtClean="0">
                <a:solidFill>
                  <a:srgbClr val="FF0000"/>
                </a:solidFill>
                <a:cs typeface="Comic Sans MS"/>
              </a:rPr>
              <a:t>used to 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go to school in Sidley…” 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so you would need the </a:t>
            </a:r>
            <a:r>
              <a:rPr lang="en-US" b="1" dirty="0" smtClean="0">
                <a:solidFill>
                  <a:srgbClr val="008000"/>
                </a:solidFill>
                <a:cs typeface="Comic Sans MS"/>
              </a:rPr>
              <a:t>imperfect tense 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of the verbs to be (</a:t>
            </a:r>
            <a:r>
              <a:rPr lang="en-US" dirty="0" err="1" smtClean="0">
                <a:solidFill>
                  <a:srgbClr val="0000FF"/>
                </a:solidFill>
                <a:cs typeface="Comic Sans MS"/>
              </a:rPr>
              <a:t>être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) and to go (</a:t>
            </a:r>
            <a:r>
              <a:rPr lang="en-US" dirty="0" err="1" smtClean="0">
                <a:solidFill>
                  <a:srgbClr val="0000FF"/>
                </a:solidFill>
                <a:cs typeface="Comic Sans MS"/>
              </a:rPr>
              <a:t>aller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) to say this in French!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  </a:t>
            </a:r>
          </a:p>
          <a:p>
            <a:pPr algn="ctr"/>
            <a:r>
              <a:rPr lang="fr-FR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« Quand j’</a:t>
            </a:r>
            <a:r>
              <a:rPr lang="fr-FR" sz="3400" u="sng" dirty="0" smtClean="0">
                <a:solidFill>
                  <a:srgbClr val="6B00A3"/>
                </a:solidFill>
                <a:latin typeface="Comic Sans MS"/>
                <a:cs typeface="Comic Sans MS"/>
              </a:rPr>
              <a:t>ét</a:t>
            </a:r>
            <a:r>
              <a:rPr lang="fr-FR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ais* jeune, j’allais à l’école à </a:t>
            </a:r>
            <a:r>
              <a:rPr lang="fr-FR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Sidley</a:t>
            </a:r>
            <a:r>
              <a:rPr lang="fr-FR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 »</a:t>
            </a:r>
            <a:r>
              <a:rPr lang="fr-FR" dirty="0" smtClean="0">
                <a:solidFill>
                  <a:srgbClr val="6B00A3"/>
                </a:solidFill>
                <a:latin typeface="Comic Sans MS"/>
                <a:cs typeface="Comic Sans MS"/>
              </a:rPr>
              <a:t>      </a:t>
            </a:r>
            <a:endParaRPr lang="fr-FR" dirty="0" smtClean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4984138"/>
            <a:ext cx="12801600" cy="13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9256" y="4847102"/>
            <a:ext cx="8063103" cy="90486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GB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make the imperfect tense:</a:t>
            </a:r>
            <a:endParaRPr lang="en-GB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51963"/>
            <a:ext cx="10870331" cy="32378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480060" indent="-480060">
              <a:buAutoNum type="arabicPeriod"/>
            </a:pPr>
            <a:r>
              <a:rPr lang="en-US" dirty="0" smtClean="0"/>
              <a:t>Start with the </a:t>
            </a:r>
            <a:r>
              <a:rPr lang="en-US" dirty="0" smtClean="0">
                <a:solidFill>
                  <a:srgbClr val="008000"/>
                </a:solidFill>
              </a:rPr>
              <a:t>NOUS</a:t>
            </a:r>
            <a:r>
              <a:rPr lang="en-US" dirty="0" smtClean="0"/>
              <a:t> form of the </a:t>
            </a:r>
            <a:r>
              <a:rPr lang="en-US" dirty="0" smtClean="0">
                <a:solidFill>
                  <a:srgbClr val="008000"/>
                </a:solidFill>
              </a:rPr>
              <a:t>PRESENT</a:t>
            </a:r>
            <a:r>
              <a:rPr lang="en-US" dirty="0" smtClean="0"/>
              <a:t> tense.</a:t>
            </a:r>
          </a:p>
          <a:p>
            <a:pPr marL="480060" indent="-480060">
              <a:buAutoNum type="arabicPeriod"/>
            </a:pPr>
            <a:r>
              <a:rPr lang="en-US" dirty="0" smtClean="0"/>
              <a:t>Take away the –ONS from the end of the verb. This leaves you with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stem.</a:t>
            </a:r>
          </a:p>
          <a:p>
            <a:pPr marL="480060" indent="-480060"/>
            <a:r>
              <a:rPr lang="en-US" sz="3400" dirty="0" smtClean="0">
                <a:solidFill>
                  <a:srgbClr val="0000FF"/>
                </a:solidFill>
              </a:rPr>
              <a:t>EXEMPLE:</a:t>
            </a:r>
            <a:r>
              <a:rPr lang="en-US" sz="3400" dirty="0" smtClean="0"/>
              <a:t> (nous) </a:t>
            </a:r>
            <a:r>
              <a:rPr lang="en-US" sz="3400" dirty="0" err="1" smtClean="0"/>
              <a:t>jouons</a:t>
            </a:r>
            <a:r>
              <a:rPr lang="en-US" sz="3400" dirty="0" smtClean="0"/>
              <a:t>            </a:t>
            </a:r>
            <a:r>
              <a:rPr lang="en-US" sz="3400" dirty="0" err="1" smtClean="0"/>
              <a:t>jouons</a:t>
            </a:r>
            <a:r>
              <a:rPr lang="en-US" sz="3400" dirty="0" smtClean="0"/>
              <a:t>            </a:t>
            </a:r>
            <a:r>
              <a:rPr lang="en-US" sz="3400" dirty="0" err="1" smtClean="0"/>
              <a:t>jou</a:t>
            </a:r>
            <a:r>
              <a:rPr lang="en-US" sz="3400" dirty="0" smtClean="0"/>
              <a:t>-</a:t>
            </a:r>
          </a:p>
          <a:p>
            <a:pPr marL="480060" indent="-480060"/>
            <a:r>
              <a:rPr lang="en-US" sz="3400" dirty="0" smtClean="0"/>
              <a:t>                   (nous) </a:t>
            </a:r>
            <a:r>
              <a:rPr lang="en-US" sz="3400" dirty="0" err="1" smtClean="0"/>
              <a:t>finissons</a:t>
            </a:r>
            <a:r>
              <a:rPr lang="en-US" sz="3400" dirty="0" smtClean="0"/>
              <a:t>           </a:t>
            </a:r>
            <a:r>
              <a:rPr lang="en-US" sz="3400" dirty="0" err="1" smtClean="0"/>
              <a:t>finissons</a:t>
            </a:r>
            <a:r>
              <a:rPr lang="en-US" sz="3400" dirty="0" smtClean="0"/>
              <a:t>            </a:t>
            </a:r>
            <a:r>
              <a:rPr lang="en-US" sz="3400" dirty="0" err="1" smtClean="0"/>
              <a:t>finiss</a:t>
            </a:r>
            <a:r>
              <a:rPr lang="en-US" sz="3400" dirty="0" smtClean="0"/>
              <a:t>- </a:t>
            </a:r>
          </a:p>
          <a:p>
            <a:pPr marL="480060" indent="-480060"/>
            <a:r>
              <a:rPr lang="en-US" sz="3400" dirty="0" smtClean="0"/>
              <a:t>                   (nous) </a:t>
            </a:r>
            <a:r>
              <a:rPr lang="en-US" sz="3400" dirty="0" err="1" smtClean="0"/>
              <a:t>vendons</a:t>
            </a:r>
            <a:r>
              <a:rPr lang="en-US" sz="3400" dirty="0" smtClean="0"/>
              <a:t>             </a:t>
            </a:r>
            <a:r>
              <a:rPr lang="en-US" sz="3400" dirty="0" err="1" smtClean="0"/>
              <a:t>vendons</a:t>
            </a:r>
            <a:r>
              <a:rPr lang="en-US" sz="3400" dirty="0" smtClean="0"/>
              <a:t>                 vend-</a:t>
            </a:r>
          </a:p>
          <a:p>
            <a:pPr marL="480060" indent="-480060"/>
            <a:r>
              <a:rPr lang="en-US" dirty="0" smtClean="0"/>
              <a:t>                </a:t>
            </a:r>
          </a:p>
          <a:p>
            <a:pPr marL="480060" indent="-480060">
              <a:buAutoNum type="arabicPeriod"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404707" y="6721858"/>
            <a:ext cx="889024" cy="383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27155" y="6748799"/>
            <a:ext cx="823834" cy="383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54892" y="6921694"/>
            <a:ext cx="552275" cy="22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4714524" y="7238306"/>
            <a:ext cx="889024" cy="383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50312" y="7245046"/>
            <a:ext cx="823834" cy="383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689772" y="7433635"/>
            <a:ext cx="552275" cy="22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4779721" y="7748024"/>
            <a:ext cx="889024" cy="383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836820" y="7941129"/>
            <a:ext cx="552275" cy="22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7563672" y="7754764"/>
            <a:ext cx="823834" cy="383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 rot="1858597">
            <a:off x="7490379" y="6813724"/>
            <a:ext cx="2851558" cy="1141542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689021" y="6175278"/>
            <a:ext cx="885888" cy="546581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9" idx="3"/>
          </p:cNvCxnSpPr>
          <p:nvPr/>
        </p:nvCxnSpPr>
        <p:spPr>
          <a:xfrm flipV="1">
            <a:off x="9254844" y="6641814"/>
            <a:ext cx="563912" cy="490900"/>
          </a:xfrm>
          <a:prstGeom prst="straightConnector1">
            <a:avLst/>
          </a:prstGeom>
          <a:ln w="34925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95221" y="5617256"/>
            <a:ext cx="2106380" cy="400725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3. Add the right ending:</a:t>
            </a:r>
          </a:p>
          <a:p>
            <a:endParaRPr lang="en-US" dirty="0" smtClean="0"/>
          </a:p>
          <a:p>
            <a:r>
              <a:rPr lang="en-US" dirty="0" smtClean="0"/>
              <a:t>Je          – </a:t>
            </a:r>
            <a:r>
              <a:rPr lang="en-US" b="1" dirty="0" err="1" smtClean="0">
                <a:solidFill>
                  <a:srgbClr val="FF00D3"/>
                </a:solidFill>
              </a:rPr>
              <a:t>ais</a:t>
            </a:r>
            <a:endParaRPr lang="en-US" b="1" dirty="0" smtClean="0">
              <a:solidFill>
                <a:srgbClr val="FF00D3"/>
              </a:solidFill>
            </a:endParaRPr>
          </a:p>
          <a:p>
            <a:r>
              <a:rPr lang="en-US" dirty="0" err="1" smtClean="0"/>
              <a:t>Tu</a:t>
            </a:r>
            <a:r>
              <a:rPr lang="en-US" dirty="0" smtClean="0"/>
              <a:t>         – </a:t>
            </a:r>
            <a:r>
              <a:rPr lang="en-US" b="1" dirty="0" err="1" smtClean="0">
                <a:solidFill>
                  <a:srgbClr val="FF00D3"/>
                </a:solidFill>
              </a:rPr>
              <a:t>ais</a:t>
            </a:r>
            <a:endParaRPr lang="en-US" b="1" dirty="0" smtClean="0">
              <a:solidFill>
                <a:srgbClr val="FF00D3"/>
              </a:solidFill>
            </a:endParaRPr>
          </a:p>
          <a:p>
            <a:r>
              <a:rPr lang="en-US" dirty="0" smtClean="0"/>
              <a:t>Il / </a:t>
            </a:r>
            <a:r>
              <a:rPr lang="en-US" dirty="0" err="1" smtClean="0"/>
              <a:t>elle</a:t>
            </a:r>
            <a:r>
              <a:rPr lang="en-US" dirty="0" smtClean="0"/>
              <a:t> -  </a:t>
            </a:r>
            <a:r>
              <a:rPr lang="en-US" b="1" dirty="0" err="1" smtClean="0">
                <a:solidFill>
                  <a:srgbClr val="FF00D3"/>
                </a:solidFill>
              </a:rPr>
              <a:t>ait</a:t>
            </a:r>
            <a:endParaRPr lang="en-US" b="1" dirty="0" smtClean="0">
              <a:solidFill>
                <a:srgbClr val="FF00D3"/>
              </a:solidFill>
            </a:endParaRPr>
          </a:p>
          <a:p>
            <a:r>
              <a:rPr lang="en-US" dirty="0" smtClean="0"/>
              <a:t>Nous    – </a:t>
            </a:r>
            <a:r>
              <a:rPr lang="en-US" b="1" dirty="0" smtClean="0">
                <a:solidFill>
                  <a:srgbClr val="FF00D3"/>
                </a:solidFill>
              </a:rPr>
              <a:t>ions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    – </a:t>
            </a:r>
            <a:r>
              <a:rPr lang="en-US" b="1" dirty="0" err="1" smtClean="0">
                <a:solidFill>
                  <a:srgbClr val="FF00D3"/>
                </a:solidFill>
              </a:rPr>
              <a:t>iez</a:t>
            </a:r>
            <a:endParaRPr lang="en-US" b="1" dirty="0" smtClean="0">
              <a:solidFill>
                <a:srgbClr val="FF00D3"/>
              </a:solidFill>
            </a:endParaRPr>
          </a:p>
          <a:p>
            <a:r>
              <a:rPr lang="en-US" dirty="0" err="1" smtClean="0"/>
              <a:t>Ils</a:t>
            </a:r>
            <a:r>
              <a:rPr lang="en-US" dirty="0" smtClean="0"/>
              <a:t>          - </a:t>
            </a:r>
            <a:r>
              <a:rPr lang="en-US" b="1" dirty="0" err="1" smtClean="0">
                <a:solidFill>
                  <a:srgbClr val="FF00D3"/>
                </a:solidFill>
              </a:rPr>
              <a:t>aient</a:t>
            </a:r>
            <a:endParaRPr lang="en-US" b="1" dirty="0" smtClean="0">
              <a:solidFill>
                <a:srgbClr val="FF00D3"/>
              </a:solidFill>
            </a:endParaRPr>
          </a:p>
          <a:p>
            <a:r>
              <a:rPr lang="en-US" dirty="0" err="1" smtClean="0"/>
              <a:t>Elles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11422603" y="8809800"/>
            <a:ext cx="148172" cy="6196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8386689" y="7292669"/>
            <a:ext cx="4617063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69256" y="8286856"/>
            <a:ext cx="8063103" cy="129266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*Only one verb in the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imperfect tense 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has an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irregular stem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! The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stem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 of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être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ét</a:t>
            </a:r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-</a:t>
            </a:r>
          </a:p>
          <a:p>
            <a:r>
              <a:rPr lang="en-US" dirty="0" smtClean="0">
                <a:solidFill>
                  <a:srgbClr val="6B00A3"/>
                </a:solidFill>
                <a:latin typeface="Comic Sans MS"/>
                <a:cs typeface="Comic Sans MS"/>
              </a:rPr>
              <a:t>The endings are the same as for all other verbs!</a:t>
            </a:r>
            <a:endParaRPr lang="en-US" dirty="0">
              <a:solidFill>
                <a:srgbClr val="6B00A3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52561" y="1853609"/>
            <a:ext cx="2290158" cy="7748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852815"/>
            <a:ext cx="2125523" cy="7748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801600" cy="185281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GB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D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L’imparfait</a:t>
            </a:r>
            <a:r>
              <a:rPr lang="en-GB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D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– the imperfect tense </a:t>
            </a:r>
          </a:p>
          <a:p>
            <a:pPr algn="ctr"/>
            <a:r>
              <a:rPr lang="en-GB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D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 des </a:t>
            </a:r>
            <a:r>
              <a:rPr lang="en-GB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D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exemples</a:t>
            </a:r>
            <a:endParaRPr lang="en-GB" sz="5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D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2815"/>
            <a:ext cx="240625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J’ét</a:t>
            </a:r>
            <a:r>
              <a:rPr lang="fr-FR" sz="2800" b="1" u="sng" dirty="0" smtClean="0"/>
              <a:t>ais</a:t>
            </a:r>
            <a:r>
              <a:rPr lang="fr-FR" sz="2800" b="1" dirty="0" smtClean="0"/>
              <a:t>…</a:t>
            </a:r>
          </a:p>
          <a:p>
            <a:r>
              <a:rPr lang="fr-FR" sz="2800" b="1" dirty="0" smtClean="0">
                <a:solidFill>
                  <a:srgbClr val="0000FF"/>
                </a:solidFill>
              </a:rPr>
              <a:t>J’av</a:t>
            </a:r>
            <a:r>
              <a:rPr lang="fr-FR" sz="2800" b="1" u="sng" dirty="0" smtClean="0">
                <a:solidFill>
                  <a:srgbClr val="0000FF"/>
                </a:solidFill>
              </a:rPr>
              <a:t>ais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Tu all</a:t>
            </a:r>
            <a:r>
              <a:rPr lang="fr-FR" sz="2800" b="1" u="sng" dirty="0" smtClean="0"/>
              <a:t>ais</a:t>
            </a:r>
            <a:r>
              <a:rPr lang="fr-FR" sz="2800" b="1" dirty="0" smtClean="0"/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0000FF"/>
                </a:solidFill>
              </a:rPr>
              <a:t>Tu voul</a:t>
            </a:r>
            <a:r>
              <a:rPr lang="fr-FR" sz="2800" b="1" u="sng" dirty="0" smtClean="0">
                <a:solidFill>
                  <a:srgbClr val="0000FF"/>
                </a:solidFill>
              </a:rPr>
              <a:t>ais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Il dis</a:t>
            </a:r>
            <a:r>
              <a:rPr lang="fr-FR" sz="2800" b="1" u="sng" dirty="0" smtClean="0"/>
              <a:t>ait</a:t>
            </a:r>
            <a:r>
              <a:rPr lang="fr-FR" sz="2800" b="1" dirty="0" smtClean="0"/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0000FF"/>
                </a:solidFill>
              </a:rPr>
              <a:t>Il pens</a:t>
            </a:r>
            <a:r>
              <a:rPr lang="fr-FR" sz="2800" b="1" u="sng" dirty="0" smtClean="0">
                <a:solidFill>
                  <a:srgbClr val="0000FF"/>
                </a:solidFill>
              </a:rPr>
              <a:t>ait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Elle finiss</a:t>
            </a:r>
            <a:r>
              <a:rPr lang="fr-FR" sz="2800" b="1" u="sng" dirty="0" smtClean="0"/>
              <a:t>ait</a:t>
            </a:r>
            <a:r>
              <a:rPr lang="fr-FR" sz="2800" b="1" dirty="0" smtClean="0"/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0000FF"/>
                </a:solidFill>
              </a:rPr>
              <a:t>Elle dev</a:t>
            </a:r>
            <a:r>
              <a:rPr lang="fr-FR" sz="2800" b="1" u="sng" dirty="0" smtClean="0">
                <a:solidFill>
                  <a:srgbClr val="0000FF"/>
                </a:solidFill>
              </a:rPr>
              <a:t>ait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On fais</a:t>
            </a:r>
            <a:r>
              <a:rPr lang="fr-FR" sz="2800" b="1" u="sng" dirty="0" smtClean="0"/>
              <a:t>ait</a:t>
            </a:r>
            <a:r>
              <a:rPr lang="fr-FR" sz="2800" b="1" dirty="0" smtClean="0"/>
              <a:t>…</a:t>
            </a:r>
          </a:p>
          <a:p>
            <a:endParaRPr lang="fr-FR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52561" y="1852815"/>
            <a:ext cx="245137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</a:rPr>
              <a:t>Nous pren</a:t>
            </a:r>
            <a:r>
              <a:rPr lang="fr-FR" sz="2800" b="1" u="sng" dirty="0" smtClean="0">
                <a:solidFill>
                  <a:srgbClr val="0000FF"/>
                </a:solidFill>
              </a:rPr>
              <a:t>ions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fr-FR" sz="2800" b="1" dirty="0" smtClean="0"/>
              <a:t>Nous ri</a:t>
            </a:r>
            <a:r>
              <a:rPr lang="fr-FR" sz="2800" b="1" u="sng" dirty="0" smtClean="0"/>
              <a:t>ions</a:t>
            </a:r>
            <a:r>
              <a:rPr lang="fr-FR" sz="2800" b="1" dirty="0" smtClean="0"/>
              <a:t>…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0000FF"/>
                </a:solidFill>
              </a:rPr>
              <a:t>Vous port</a:t>
            </a:r>
            <a:r>
              <a:rPr lang="fr-FR" sz="2800" b="1" u="sng" dirty="0" smtClean="0">
                <a:solidFill>
                  <a:srgbClr val="0000FF"/>
                </a:solidFill>
              </a:rPr>
              <a:t>iez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endParaRPr lang="fr-FR" sz="2800" b="1" dirty="0" smtClean="0">
              <a:solidFill>
                <a:srgbClr val="0000FF"/>
              </a:solidFill>
            </a:endParaRPr>
          </a:p>
          <a:p>
            <a:r>
              <a:rPr lang="fr-FR" sz="2800" b="1" dirty="0" smtClean="0"/>
              <a:t>Vous voy</a:t>
            </a:r>
            <a:r>
              <a:rPr lang="fr-FR" sz="2800" b="1" u="sng" dirty="0" smtClean="0"/>
              <a:t>iez</a:t>
            </a:r>
            <a:r>
              <a:rPr lang="fr-FR" sz="2800" b="1" dirty="0" smtClean="0"/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0000FF"/>
                </a:solidFill>
              </a:rPr>
              <a:t>Ils habit</a:t>
            </a:r>
            <a:r>
              <a:rPr lang="fr-FR" sz="2800" b="1" u="sng" dirty="0" smtClean="0">
                <a:solidFill>
                  <a:srgbClr val="0000FF"/>
                </a:solidFill>
              </a:rPr>
              <a:t>aient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endParaRPr lang="fr-FR" sz="2800" b="1" dirty="0" smtClean="0">
              <a:solidFill>
                <a:srgbClr val="0000FF"/>
              </a:solidFill>
            </a:endParaRPr>
          </a:p>
          <a:p>
            <a:r>
              <a:rPr lang="fr-FR" sz="2800" b="1" dirty="0" smtClean="0"/>
              <a:t>Ils buv</a:t>
            </a:r>
            <a:r>
              <a:rPr lang="fr-FR" sz="2800" b="1" u="sng" dirty="0" smtClean="0"/>
              <a:t>aient</a:t>
            </a:r>
            <a:r>
              <a:rPr lang="fr-FR" sz="2800" b="1" dirty="0" smtClean="0"/>
              <a:t>…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0000FF"/>
                </a:solidFill>
              </a:rPr>
              <a:t>Elles visit</a:t>
            </a:r>
            <a:r>
              <a:rPr lang="fr-FR" sz="2800" b="1" u="sng" dirty="0" smtClean="0">
                <a:solidFill>
                  <a:srgbClr val="0000FF"/>
                </a:solidFill>
              </a:rPr>
              <a:t>aient</a:t>
            </a:r>
            <a:r>
              <a:rPr lang="fr-FR" sz="2800" b="1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fr-FR" sz="2800" b="1" dirty="0" smtClean="0"/>
              <a:t>Elles achet</a:t>
            </a:r>
            <a:r>
              <a:rPr lang="fr-FR" sz="2800" b="1" u="sng" dirty="0" smtClean="0"/>
              <a:t>aient</a:t>
            </a:r>
            <a:r>
              <a:rPr lang="fr-FR" sz="2800" b="1" dirty="0" smtClean="0"/>
              <a:t>…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5523" y="1852815"/>
            <a:ext cx="4326243" cy="827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 </a:t>
            </a:r>
            <a:r>
              <a:rPr lang="fr-FR" sz="2800" dirty="0" err="1" smtClean="0"/>
              <a:t>was</a:t>
            </a:r>
            <a:r>
              <a:rPr lang="fr-FR" sz="2800" dirty="0" smtClean="0"/>
              <a:t>… / I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…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I </a:t>
            </a:r>
            <a:r>
              <a:rPr lang="fr-FR" sz="2800" dirty="0" err="1" smtClean="0">
                <a:solidFill>
                  <a:srgbClr val="0000FF"/>
                </a:solidFill>
              </a:rPr>
              <a:t>had</a:t>
            </a:r>
            <a:r>
              <a:rPr lang="fr-FR" sz="2800" dirty="0" smtClean="0">
                <a:solidFill>
                  <a:srgbClr val="0000FF"/>
                </a:solidFill>
              </a:rPr>
              <a:t> / I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have / I </a:t>
            </a:r>
            <a:r>
              <a:rPr lang="fr-FR" sz="2800" dirty="0" err="1" smtClean="0">
                <a:solidFill>
                  <a:srgbClr val="0000FF"/>
                </a:solidFill>
              </a:rPr>
              <a:t>was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having</a:t>
            </a:r>
            <a:r>
              <a:rPr lang="fr-FR" sz="2800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fr-FR" sz="2800" dirty="0" smtClean="0"/>
              <a:t>You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going</a:t>
            </a:r>
            <a:r>
              <a:rPr lang="fr-FR" sz="2800" dirty="0" smtClean="0"/>
              <a:t> /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went</a:t>
            </a:r>
            <a:r>
              <a:rPr lang="fr-FR" sz="2800" dirty="0" smtClean="0"/>
              <a:t> /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go…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You </a:t>
            </a:r>
            <a:r>
              <a:rPr lang="fr-FR" sz="2800" dirty="0" err="1" smtClean="0">
                <a:solidFill>
                  <a:srgbClr val="0000FF"/>
                </a:solidFill>
              </a:rPr>
              <a:t>wanted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you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</a:t>
            </a:r>
            <a:r>
              <a:rPr lang="fr-FR" sz="2800" dirty="0" err="1" smtClean="0">
                <a:solidFill>
                  <a:srgbClr val="0000FF"/>
                </a:solidFill>
              </a:rPr>
              <a:t>want</a:t>
            </a:r>
            <a:r>
              <a:rPr lang="fr-FR" sz="2800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fr-FR" sz="2800" dirty="0" smtClean="0"/>
              <a:t>He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saying</a:t>
            </a:r>
            <a:r>
              <a:rPr lang="fr-FR" sz="2800" dirty="0" smtClean="0"/>
              <a:t> / </a:t>
            </a:r>
            <a:r>
              <a:rPr lang="fr-FR" sz="2800" dirty="0" err="1" smtClean="0"/>
              <a:t>he</a:t>
            </a:r>
            <a:r>
              <a:rPr lang="fr-FR" sz="2800" dirty="0" smtClean="0"/>
              <a:t> </a:t>
            </a:r>
            <a:r>
              <a:rPr lang="fr-FR" sz="2800" dirty="0" err="1" smtClean="0"/>
              <a:t>said</a:t>
            </a:r>
            <a:r>
              <a:rPr lang="fr-FR" sz="2800" dirty="0" smtClean="0"/>
              <a:t> / </a:t>
            </a:r>
            <a:r>
              <a:rPr lang="fr-FR" sz="2800" dirty="0" err="1" smtClean="0"/>
              <a:t>he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</a:t>
            </a:r>
            <a:r>
              <a:rPr lang="fr-FR" sz="2800" dirty="0" err="1" smtClean="0"/>
              <a:t>say</a:t>
            </a:r>
            <a:r>
              <a:rPr lang="fr-FR" sz="2800" dirty="0" smtClean="0"/>
              <a:t>…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He </a:t>
            </a:r>
            <a:r>
              <a:rPr lang="fr-FR" sz="2800" dirty="0" err="1" smtClean="0">
                <a:solidFill>
                  <a:srgbClr val="0000FF"/>
                </a:solidFill>
              </a:rPr>
              <a:t>was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thinking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he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thought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he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</a:t>
            </a:r>
            <a:r>
              <a:rPr lang="fr-FR" sz="2800" dirty="0" err="1" smtClean="0">
                <a:solidFill>
                  <a:srgbClr val="0000FF"/>
                </a:solidFill>
              </a:rPr>
              <a:t>think</a:t>
            </a:r>
            <a:r>
              <a:rPr lang="fr-FR" sz="2800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fr-FR" sz="2800" dirty="0" err="1" smtClean="0"/>
              <a:t>She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finishing</a:t>
            </a:r>
            <a:r>
              <a:rPr lang="fr-FR" sz="2800" dirty="0" smtClean="0"/>
              <a:t> /  </a:t>
            </a:r>
            <a:r>
              <a:rPr lang="fr-FR" sz="2800" dirty="0" err="1" smtClean="0"/>
              <a:t>she</a:t>
            </a:r>
            <a:r>
              <a:rPr lang="fr-FR" sz="2800" dirty="0" smtClean="0"/>
              <a:t> </a:t>
            </a:r>
            <a:r>
              <a:rPr lang="fr-FR" sz="2800" dirty="0" err="1" smtClean="0"/>
              <a:t>finished</a:t>
            </a:r>
            <a:r>
              <a:rPr lang="fr-FR" sz="2800" dirty="0" smtClean="0"/>
              <a:t> / </a:t>
            </a:r>
            <a:r>
              <a:rPr lang="fr-FR" sz="2800" dirty="0" err="1" smtClean="0"/>
              <a:t>she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finish..</a:t>
            </a:r>
          </a:p>
          <a:p>
            <a:r>
              <a:rPr lang="fr-FR" sz="2800" dirty="0" err="1" smtClean="0">
                <a:solidFill>
                  <a:srgbClr val="0000FF"/>
                </a:solidFill>
              </a:rPr>
              <a:t>She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was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having</a:t>
            </a:r>
            <a:r>
              <a:rPr lang="fr-FR" sz="2800" dirty="0" smtClean="0">
                <a:solidFill>
                  <a:srgbClr val="0000FF"/>
                </a:solidFill>
              </a:rPr>
              <a:t> to / </a:t>
            </a:r>
            <a:r>
              <a:rPr lang="fr-FR" sz="2800" dirty="0" err="1" smtClean="0">
                <a:solidFill>
                  <a:srgbClr val="0000FF"/>
                </a:solidFill>
              </a:rPr>
              <a:t>she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had</a:t>
            </a:r>
            <a:r>
              <a:rPr lang="fr-FR" sz="2800" dirty="0" smtClean="0">
                <a:solidFill>
                  <a:srgbClr val="0000FF"/>
                </a:solidFill>
              </a:rPr>
              <a:t> to / </a:t>
            </a:r>
            <a:r>
              <a:rPr lang="fr-FR" sz="2800" dirty="0" err="1" smtClean="0">
                <a:solidFill>
                  <a:srgbClr val="0000FF"/>
                </a:solidFill>
              </a:rPr>
              <a:t>she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have to…</a:t>
            </a:r>
          </a:p>
          <a:p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did</a:t>
            </a:r>
            <a:r>
              <a:rPr lang="fr-FR" sz="2800" dirty="0" smtClean="0"/>
              <a:t> OR made /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do /</a:t>
            </a:r>
            <a:r>
              <a:rPr lang="fr-FR" sz="2800" dirty="0" err="1" smtClean="0"/>
              <a:t>make</a:t>
            </a:r>
            <a:r>
              <a:rPr lang="fr-FR" sz="2800" dirty="0" smtClean="0"/>
              <a:t>…</a:t>
            </a:r>
          </a:p>
          <a:p>
            <a:endParaRPr lang="fr-FR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577574" y="5727007"/>
            <a:ext cx="77483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56089" y="1853608"/>
            <a:ext cx="412036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</a:rPr>
              <a:t>We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were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taking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we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took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we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</a:t>
            </a:r>
            <a:r>
              <a:rPr lang="fr-FR" sz="2800" dirty="0" err="1" smtClean="0">
                <a:solidFill>
                  <a:srgbClr val="0000FF"/>
                </a:solidFill>
              </a:rPr>
              <a:t>take</a:t>
            </a:r>
            <a:r>
              <a:rPr lang="fr-FR" sz="2800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laughing</a:t>
            </a:r>
            <a:r>
              <a:rPr lang="fr-FR" sz="2800" dirty="0" smtClean="0"/>
              <a:t> /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laughed</a:t>
            </a:r>
            <a:r>
              <a:rPr lang="fr-FR" sz="2800" dirty="0" smtClean="0"/>
              <a:t> /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</a:t>
            </a:r>
            <a:r>
              <a:rPr lang="fr-FR" sz="2800" dirty="0" err="1" smtClean="0"/>
              <a:t>laugh</a:t>
            </a:r>
            <a:r>
              <a:rPr lang="fr-FR" sz="2800" dirty="0" smtClean="0"/>
              <a:t>…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You </a:t>
            </a:r>
            <a:r>
              <a:rPr lang="fr-FR" sz="2800" dirty="0" err="1" smtClean="0">
                <a:solidFill>
                  <a:srgbClr val="0000FF"/>
                </a:solidFill>
              </a:rPr>
              <a:t>were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wearing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you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wore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you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wear…</a:t>
            </a:r>
          </a:p>
          <a:p>
            <a:r>
              <a:rPr lang="fr-FR" sz="2800" dirty="0" smtClean="0"/>
              <a:t>You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seeing</a:t>
            </a:r>
            <a:r>
              <a:rPr lang="fr-FR" sz="2800" dirty="0" smtClean="0"/>
              <a:t> /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saw</a:t>
            </a:r>
            <a:r>
              <a:rPr lang="fr-FR" sz="2800" dirty="0" smtClean="0"/>
              <a:t> /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</a:t>
            </a:r>
            <a:r>
              <a:rPr lang="fr-FR" sz="2800" dirty="0" err="1" smtClean="0"/>
              <a:t>see</a:t>
            </a:r>
            <a:r>
              <a:rPr lang="fr-FR" sz="2800" dirty="0" smtClean="0"/>
              <a:t>…</a:t>
            </a:r>
          </a:p>
          <a:p>
            <a:r>
              <a:rPr lang="fr-FR" sz="2800" dirty="0" err="1" smtClean="0">
                <a:solidFill>
                  <a:srgbClr val="0000FF"/>
                </a:solidFill>
              </a:rPr>
              <a:t>They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were</a:t>
            </a:r>
            <a:r>
              <a:rPr lang="fr-FR" sz="2800" dirty="0" smtClean="0">
                <a:solidFill>
                  <a:srgbClr val="0000FF"/>
                </a:solidFill>
              </a:rPr>
              <a:t> living / </a:t>
            </a:r>
            <a:r>
              <a:rPr lang="fr-FR" sz="2800" dirty="0" err="1" smtClean="0">
                <a:solidFill>
                  <a:srgbClr val="0000FF"/>
                </a:solidFill>
              </a:rPr>
              <a:t>they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lived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they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live…</a:t>
            </a:r>
          </a:p>
          <a:p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drinking</a:t>
            </a:r>
            <a:r>
              <a:rPr lang="fr-FR" sz="2800" dirty="0" smtClean="0"/>
              <a:t> /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drank</a:t>
            </a:r>
            <a:r>
              <a:rPr lang="fr-FR" sz="2800" dirty="0" smtClean="0"/>
              <a:t> /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drink</a:t>
            </a:r>
          </a:p>
          <a:p>
            <a:r>
              <a:rPr lang="fr-FR" sz="2800" dirty="0" err="1" smtClean="0">
                <a:solidFill>
                  <a:srgbClr val="0000FF"/>
                </a:solidFill>
              </a:rPr>
              <a:t>They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were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visiting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they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visited</a:t>
            </a:r>
            <a:r>
              <a:rPr lang="fr-FR" sz="2800" dirty="0" smtClean="0">
                <a:solidFill>
                  <a:srgbClr val="0000FF"/>
                </a:solidFill>
              </a:rPr>
              <a:t> / </a:t>
            </a:r>
            <a:r>
              <a:rPr lang="fr-FR" sz="2800" dirty="0" err="1" smtClean="0">
                <a:solidFill>
                  <a:srgbClr val="0000FF"/>
                </a:solidFill>
              </a:rPr>
              <a:t>they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used</a:t>
            </a:r>
            <a:r>
              <a:rPr lang="fr-FR" sz="2800" dirty="0" smtClean="0">
                <a:solidFill>
                  <a:srgbClr val="0000FF"/>
                </a:solidFill>
              </a:rPr>
              <a:t> to </a:t>
            </a:r>
            <a:r>
              <a:rPr lang="fr-FR" sz="2800" dirty="0" err="1" smtClean="0">
                <a:solidFill>
                  <a:srgbClr val="0000FF"/>
                </a:solidFill>
              </a:rPr>
              <a:t>visit</a:t>
            </a:r>
            <a:endParaRPr lang="fr-FR" sz="2800" dirty="0" smtClean="0">
              <a:solidFill>
                <a:srgbClr val="0000FF"/>
              </a:solidFill>
            </a:endParaRPr>
          </a:p>
          <a:p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buying</a:t>
            </a:r>
            <a:r>
              <a:rPr lang="fr-FR" sz="2800" dirty="0" smtClean="0"/>
              <a:t> /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bought</a:t>
            </a:r>
            <a:r>
              <a:rPr lang="fr-FR" sz="2800" dirty="0" smtClean="0"/>
              <a:t> / 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</a:t>
            </a:r>
            <a:r>
              <a:rPr lang="fr-FR" sz="2800" dirty="0" err="1" smtClean="0"/>
              <a:t>buy</a:t>
            </a:r>
            <a:endParaRPr lang="fr-FR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96" y="3097026"/>
            <a:ext cx="6275704" cy="6478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27" y="5085724"/>
            <a:ext cx="4529542" cy="3741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r="23225" b="5878"/>
          <a:stretch>
            <a:fillRect/>
          </a:stretch>
        </p:blipFill>
        <p:spPr>
          <a:xfrm>
            <a:off x="5885636" y="3927282"/>
            <a:ext cx="3783378" cy="4580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658" y="382762"/>
            <a:ext cx="4358497" cy="3268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97" y="382762"/>
            <a:ext cx="5868981" cy="392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Le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futur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proche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b="1" dirty="0" smtClean="0">
                <a:ln/>
              </a:rPr>
              <a:t>– the near future tense</a:t>
            </a:r>
            <a:endParaRPr lang="en-US" b="1" dirty="0">
              <a:ln/>
            </a:endParaRPr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idx="1"/>
          </p:nvPr>
        </p:nvSpPr>
        <p:spPr>
          <a:xfrm>
            <a:off x="1280160" y="2240281"/>
            <a:ext cx="11097321" cy="7043651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</a:t>
            </a:r>
            <a:r>
              <a:rPr lang="en-US" sz="3400" dirty="0" smtClean="0">
                <a:ln w="19050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near future tense </a:t>
            </a:r>
            <a:r>
              <a:rPr lang="en-US" sz="3400" dirty="0" smtClean="0"/>
              <a:t>talks about things which are </a:t>
            </a:r>
            <a:r>
              <a:rPr lang="en-US" sz="3400" dirty="0" smtClean="0">
                <a:solidFill>
                  <a:srgbClr val="008000"/>
                </a:solidFill>
              </a:rPr>
              <a:t>going</a:t>
            </a:r>
            <a:r>
              <a:rPr lang="en-US" sz="3400" dirty="0" smtClean="0"/>
              <a:t> to happen;  they have not happened yet!</a:t>
            </a:r>
          </a:p>
          <a:p>
            <a:r>
              <a:rPr lang="en-US" sz="3400" dirty="0" smtClean="0"/>
              <a:t>It is formed exactly as in English: use the present tense of </a:t>
            </a:r>
            <a:r>
              <a:rPr lang="en-US" sz="3400" b="1" dirty="0" err="1" smtClean="0">
                <a:solidFill>
                  <a:srgbClr val="008000"/>
                </a:solidFill>
              </a:rPr>
              <a:t>aller</a:t>
            </a:r>
            <a:r>
              <a:rPr lang="en-US" sz="3400" b="1" dirty="0" smtClean="0">
                <a:solidFill>
                  <a:srgbClr val="008000"/>
                </a:solidFill>
              </a:rPr>
              <a:t> – </a:t>
            </a:r>
            <a:r>
              <a:rPr lang="en-US" sz="3400" dirty="0" smtClean="0">
                <a:solidFill>
                  <a:srgbClr val="008000"/>
                </a:solidFill>
              </a:rPr>
              <a:t>to go, </a:t>
            </a:r>
            <a:r>
              <a:rPr lang="en-US" sz="3400" dirty="0" smtClean="0"/>
              <a:t>plus the </a:t>
            </a:r>
            <a:r>
              <a:rPr lang="en-US" sz="3400" b="1" dirty="0" smtClean="0">
                <a:solidFill>
                  <a:srgbClr val="6B00A3"/>
                </a:solidFill>
              </a:rPr>
              <a:t>infinitive </a:t>
            </a:r>
            <a:r>
              <a:rPr lang="en-US" sz="3400" dirty="0" smtClean="0"/>
              <a:t>of another verb! </a:t>
            </a:r>
          </a:p>
          <a:p>
            <a:r>
              <a:rPr lang="en-US" sz="3400" b="1" i="1" dirty="0" smtClean="0">
                <a:solidFill>
                  <a:srgbClr val="008000"/>
                </a:solidFill>
              </a:rPr>
              <a:t>Je </a:t>
            </a:r>
            <a:r>
              <a:rPr lang="en-US" sz="3400" b="1" i="1" dirty="0" err="1" smtClean="0">
                <a:solidFill>
                  <a:srgbClr val="008000"/>
                </a:solidFill>
              </a:rPr>
              <a:t>vais</a:t>
            </a:r>
            <a:r>
              <a:rPr lang="en-US" sz="3400" b="1" i="1" dirty="0" smtClean="0">
                <a:solidFill>
                  <a:srgbClr val="008000"/>
                </a:solidFill>
              </a:rPr>
              <a:t> </a:t>
            </a:r>
            <a:r>
              <a:rPr lang="en-US" sz="3400" b="1" i="1" dirty="0" err="1" smtClean="0">
                <a:solidFill>
                  <a:srgbClr val="6B00A3"/>
                </a:solidFill>
              </a:rPr>
              <a:t>nager</a:t>
            </a:r>
            <a:r>
              <a:rPr lang="en-US" sz="3400" b="1" i="1" dirty="0" smtClean="0">
                <a:solidFill>
                  <a:srgbClr val="6B00A3"/>
                </a:solidFill>
              </a:rPr>
              <a:t> </a:t>
            </a:r>
            <a:r>
              <a:rPr lang="en-US" sz="3400" b="1" i="1" dirty="0" smtClean="0">
                <a:solidFill>
                  <a:srgbClr val="008000"/>
                </a:solidFill>
              </a:rPr>
              <a:t>– I’m going </a:t>
            </a:r>
            <a:r>
              <a:rPr lang="en-US" sz="3400" b="1" i="1" dirty="0" smtClean="0">
                <a:solidFill>
                  <a:srgbClr val="6B00A3"/>
                </a:solidFill>
              </a:rPr>
              <a:t>to swim</a:t>
            </a:r>
            <a:endParaRPr lang="en-US" sz="3400" b="1" i="1" dirty="0">
              <a:solidFill>
                <a:srgbClr val="6B00A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5400000">
            <a:off x="2384342" y="496019"/>
            <a:ext cx="2999368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Je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vais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Tu</a:t>
            </a: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 vas 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Il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va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Elle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va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Nous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allons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Vous</a:t>
            </a: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allez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Ils</a:t>
            </a: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vont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Elles</a:t>
            </a:r>
            <a:r>
              <a:rPr lang="en-US" sz="39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vont</a:t>
            </a:r>
            <a:endParaRPr lang="en-US" sz="39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1807030" y="4107780"/>
            <a:ext cx="4517204" cy="693112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a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ller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go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v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isiter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visit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a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cheter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buy</a:t>
            </a:r>
          </a:p>
          <a:p>
            <a:r>
              <a:rPr lang="en-US" sz="3400" dirty="0">
                <a:solidFill>
                  <a:srgbClr val="6B00A3"/>
                </a:solidFill>
                <a:latin typeface="Comic Sans MS"/>
                <a:cs typeface="Comic Sans MS"/>
              </a:rPr>
              <a:t>f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aire – to do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j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ouer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play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v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oir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see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r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egarder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watch</a:t>
            </a:r>
          </a:p>
          <a:p>
            <a:r>
              <a:rPr lang="en-US" sz="3400" dirty="0">
                <a:solidFill>
                  <a:srgbClr val="6B00A3"/>
                </a:solidFill>
                <a:latin typeface="Comic Sans MS"/>
                <a:cs typeface="Comic Sans MS"/>
              </a:rPr>
              <a:t>e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ssayer – to try</a:t>
            </a:r>
          </a:p>
          <a:p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être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be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a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voir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have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p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rendre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take</a:t>
            </a:r>
          </a:p>
          <a:p>
            <a:r>
              <a:rPr lang="en-US" sz="3400" dirty="0" err="1">
                <a:solidFill>
                  <a:srgbClr val="6B00A3"/>
                </a:solidFill>
                <a:latin typeface="Comic Sans MS"/>
                <a:cs typeface="Comic Sans MS"/>
              </a:rPr>
              <a:t>b</a:t>
            </a:r>
            <a:r>
              <a:rPr lang="en-US" sz="3400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oire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 – to drink</a:t>
            </a:r>
          </a:p>
          <a:p>
            <a:r>
              <a:rPr lang="en-US" sz="3400" dirty="0">
                <a:solidFill>
                  <a:srgbClr val="6B00A3"/>
                </a:solidFill>
                <a:latin typeface="Comic Sans MS"/>
                <a:cs typeface="Comic Sans MS"/>
              </a:rPr>
              <a:t>m</a:t>
            </a:r>
            <a:r>
              <a:rPr lang="en-US" sz="3400" dirty="0" smtClean="0">
                <a:solidFill>
                  <a:srgbClr val="6B00A3"/>
                </a:solidFill>
                <a:latin typeface="Comic Sans MS"/>
                <a:cs typeface="Comic Sans MS"/>
              </a:rPr>
              <a:t>anger – to eat</a:t>
            </a:r>
            <a:endParaRPr lang="en-US" sz="3400" dirty="0">
              <a:solidFill>
                <a:srgbClr val="6B00A3"/>
              </a:solidFill>
              <a:latin typeface="Comic Sans MS"/>
              <a:cs typeface="Comic Sans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682932" y="5792947"/>
            <a:ext cx="7616507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539045" y="1861541"/>
            <a:ext cx="662815" cy="65150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36030" y="1805209"/>
            <a:ext cx="258532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Qu’est-ce</a:t>
            </a:r>
            <a:r>
              <a:rPr lang="en-US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</a:t>
            </a:r>
            <a:r>
              <a:rPr lang="en-US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</a:t>
            </a:r>
            <a:r>
              <a:rPr lang="en-US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vas faire?</a:t>
            </a:r>
            <a:endParaRPr lang="en-US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 rot="359244">
            <a:off x="210565" y="1958896"/>
            <a:ext cx="12309856" cy="7591608"/>
          </a:xfrm>
          <a:prstGeom prst="cloud">
            <a:avLst/>
          </a:prstGeom>
          <a:noFill/>
          <a:ln w="793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2591" y="2931870"/>
            <a:ext cx="521522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Je </a:t>
            </a:r>
            <a:r>
              <a:rPr lang="en-US" dirty="0" err="1" smtClean="0">
                <a:latin typeface="Comic Sans MS"/>
                <a:cs typeface="Comic Sans MS"/>
              </a:rPr>
              <a:t>vais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aller</a:t>
            </a:r>
            <a:r>
              <a:rPr lang="en-US" dirty="0" smtClean="0">
                <a:latin typeface="Comic Sans MS"/>
                <a:cs typeface="Comic Sans MS"/>
              </a:rPr>
              <a:t> 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Je </a:t>
            </a:r>
            <a:r>
              <a:rPr lang="en-US" dirty="0" err="1" smtClean="0">
                <a:latin typeface="Comic Sans MS"/>
                <a:cs typeface="Comic Sans MS"/>
              </a:rPr>
              <a:t>vais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visiter</a:t>
            </a:r>
            <a:r>
              <a:rPr lang="en-US" dirty="0" smtClean="0">
                <a:latin typeface="Comic Sans MS"/>
                <a:cs typeface="Comic Sans MS"/>
              </a:rPr>
              <a:t> …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Tu</a:t>
            </a:r>
            <a:r>
              <a:rPr lang="en-US" dirty="0" smtClean="0">
                <a:latin typeface="Comic Sans MS"/>
                <a:cs typeface="Comic Sans MS"/>
              </a:rPr>
              <a:t> vas </a:t>
            </a:r>
            <a:r>
              <a:rPr lang="en-US" dirty="0" err="1" smtClean="0">
                <a:latin typeface="Comic Sans MS"/>
                <a:cs typeface="Comic Sans MS"/>
              </a:rPr>
              <a:t>voir</a:t>
            </a:r>
            <a:r>
              <a:rPr lang="en-US" dirty="0" smtClean="0">
                <a:latin typeface="Comic Sans MS"/>
                <a:cs typeface="Comic Sans MS"/>
              </a:rPr>
              <a:t> 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Vas-</a:t>
            </a:r>
            <a:r>
              <a:rPr lang="en-US" dirty="0" err="1" smtClean="0">
                <a:latin typeface="Comic Sans MS"/>
                <a:cs typeface="Comic Sans MS"/>
              </a:rPr>
              <a:t>tu</a:t>
            </a:r>
            <a:r>
              <a:rPr lang="en-US" dirty="0" smtClean="0">
                <a:latin typeface="Comic Sans MS"/>
                <a:cs typeface="Comic Sans MS"/>
              </a:rPr>
              <a:t> faire?</a:t>
            </a:r>
          </a:p>
          <a:p>
            <a:r>
              <a:rPr lang="en-US" dirty="0" smtClean="0">
                <a:latin typeface="Comic Sans MS"/>
                <a:cs typeface="Comic Sans MS"/>
              </a:rPr>
              <a:t>Il </a:t>
            </a:r>
            <a:r>
              <a:rPr lang="en-US" dirty="0" err="1" smtClean="0">
                <a:latin typeface="Comic Sans MS"/>
                <a:cs typeface="Comic Sans MS"/>
              </a:rPr>
              <a:t>va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acheter</a:t>
            </a:r>
            <a:r>
              <a:rPr lang="en-US" dirty="0" smtClean="0">
                <a:latin typeface="Comic Sans MS"/>
                <a:cs typeface="Comic Sans MS"/>
              </a:rPr>
              <a:t>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Elle </a:t>
            </a:r>
            <a:r>
              <a:rPr lang="en-US" dirty="0" err="1" smtClean="0">
                <a:latin typeface="Comic Sans MS"/>
                <a:cs typeface="Comic Sans MS"/>
              </a:rPr>
              <a:t>va</a:t>
            </a:r>
            <a:r>
              <a:rPr lang="en-US" dirty="0" smtClean="0">
                <a:latin typeface="Comic Sans MS"/>
                <a:cs typeface="Comic Sans MS"/>
              </a:rPr>
              <a:t> demander…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On </a:t>
            </a:r>
            <a:r>
              <a:rPr lang="en-US" dirty="0" err="1" smtClean="0">
                <a:latin typeface="Comic Sans MS"/>
                <a:cs typeface="Comic Sans MS"/>
              </a:rPr>
              <a:t>va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partir</a:t>
            </a:r>
            <a:r>
              <a:rPr lang="en-US" dirty="0" smtClean="0">
                <a:latin typeface="Comic Sans MS"/>
                <a:cs typeface="Comic Sans MS"/>
              </a:rPr>
              <a:t>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Nous </a:t>
            </a:r>
            <a:r>
              <a:rPr lang="en-US" dirty="0" err="1" smtClean="0">
                <a:latin typeface="Comic Sans MS"/>
                <a:cs typeface="Comic Sans MS"/>
              </a:rPr>
              <a:t>allons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jouer</a:t>
            </a:r>
            <a:r>
              <a:rPr lang="en-US" dirty="0" smtClean="0">
                <a:latin typeface="Comic Sans MS"/>
                <a:cs typeface="Comic Sans MS"/>
              </a:rPr>
              <a:t>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Nous </a:t>
            </a:r>
            <a:r>
              <a:rPr lang="en-US" dirty="0" err="1" smtClean="0">
                <a:latin typeface="Comic Sans MS"/>
                <a:cs typeface="Comic Sans MS"/>
              </a:rPr>
              <a:t>allons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pouvoir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Comic Sans MS"/>
                <a:cs typeface="Comic Sans MS"/>
              </a:rPr>
              <a:t>(+ infinitive)</a:t>
            </a:r>
            <a:r>
              <a:rPr lang="en-US" dirty="0" smtClean="0">
                <a:latin typeface="Comic Sans MS"/>
                <a:cs typeface="Comic Sans MS"/>
              </a:rPr>
              <a:t>…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Vous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allez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réussir</a:t>
            </a:r>
            <a:r>
              <a:rPr lang="en-US" dirty="0" smtClean="0">
                <a:latin typeface="Comic Sans MS"/>
                <a:cs typeface="Comic Sans MS"/>
              </a:rPr>
              <a:t>…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Allez-vous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être</a:t>
            </a:r>
            <a:r>
              <a:rPr lang="en-US" dirty="0" smtClean="0">
                <a:latin typeface="Comic Sans MS"/>
                <a:cs typeface="Comic Sans MS"/>
              </a:rPr>
              <a:t>…?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Ils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vont</a:t>
            </a:r>
            <a:r>
              <a:rPr lang="en-US" dirty="0" smtClean="0">
                <a:latin typeface="Comic Sans MS"/>
                <a:cs typeface="Comic Sans MS"/>
              </a:rPr>
              <a:t> savoir…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Elles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vont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avoir</a:t>
            </a:r>
            <a:r>
              <a:rPr lang="en-US" dirty="0" smtClean="0">
                <a:latin typeface="Comic Sans MS"/>
                <a:cs typeface="Comic Sans MS"/>
              </a:rPr>
              <a:t>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300" y="2931870"/>
            <a:ext cx="521522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I’m going to go…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I’m going to visit…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You are going to see…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Are you going to do…?</a:t>
            </a:r>
          </a:p>
          <a:p>
            <a:r>
              <a:rPr lang="en-US" dirty="0" smtClean="0">
                <a:latin typeface="Comic Sans MS"/>
                <a:cs typeface="Comic Sans MS"/>
              </a:rPr>
              <a:t>He is going to buy…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She is going to ask…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We’re going to leave…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We’re going to play…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We’re going to be able to…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You are going to succeed…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Are you going to be…?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They are </a:t>
            </a:r>
            <a:r>
              <a:rPr lang="en-US" dirty="0" err="1" smtClean="0">
                <a:latin typeface="Comic Sans MS"/>
                <a:cs typeface="Comic Sans MS"/>
              </a:rPr>
              <a:t>goingto</a:t>
            </a:r>
            <a:r>
              <a:rPr lang="en-US" dirty="0" smtClean="0">
                <a:latin typeface="Comic Sans MS"/>
                <a:cs typeface="Comic Sans MS"/>
              </a:rPr>
              <a:t> know…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They are going to have…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459"/>
            <a:ext cx="11521440" cy="742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futur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simple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2435985"/>
            <a:ext cx="6296343" cy="6088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Regular verbs: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" y="3044825"/>
            <a:ext cx="4885847" cy="2995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stem</a:t>
            </a:r>
            <a:r>
              <a:rPr lang="en-US" dirty="0" smtClean="0"/>
              <a:t> of regular </a:t>
            </a:r>
            <a:r>
              <a:rPr lang="en-US" b="1" dirty="0" smtClean="0">
                <a:solidFill>
                  <a:srgbClr val="008000"/>
                </a:solidFill>
              </a:rPr>
              <a:t>–</a:t>
            </a:r>
            <a:r>
              <a:rPr lang="en-US" b="1" dirty="0" err="1" smtClean="0">
                <a:solidFill>
                  <a:srgbClr val="008000"/>
                </a:solidFill>
              </a:rPr>
              <a:t>er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8000"/>
                </a:solidFill>
              </a:rPr>
              <a:t>–</a:t>
            </a:r>
            <a:r>
              <a:rPr lang="en-US" b="1" dirty="0" err="1" smtClean="0">
                <a:solidFill>
                  <a:srgbClr val="008000"/>
                </a:solidFill>
              </a:rPr>
              <a:t>ir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verbs is </a:t>
            </a:r>
            <a:r>
              <a:rPr lang="en-US" b="1" dirty="0" smtClean="0">
                <a:solidFill>
                  <a:srgbClr val="0000FF"/>
                </a:solidFill>
              </a:rPr>
              <a:t>the infinitive.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en-US" i="1" dirty="0" err="1" smtClean="0"/>
              <a:t>Exemple</a:t>
            </a:r>
            <a:r>
              <a:rPr lang="en-US" i="1" dirty="0" smtClean="0"/>
              <a:t>:</a:t>
            </a:r>
          </a:p>
          <a:p>
            <a:pPr>
              <a:buNone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Jouer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  manger-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parler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03036" y="2435985"/>
            <a:ext cx="6298565" cy="6088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Des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exemples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384175" y="3056700"/>
            <a:ext cx="5971591" cy="70986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J’attendr</a:t>
            </a:r>
            <a:r>
              <a:rPr lang="en-US" u="sng" dirty="0" err="1" smtClean="0"/>
              <a:t>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 will wait</a:t>
            </a:r>
          </a:p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travailler</a:t>
            </a:r>
            <a:r>
              <a:rPr lang="en-US" u="sng" dirty="0" err="1" smtClean="0"/>
              <a:t>as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you will work</a:t>
            </a:r>
          </a:p>
          <a:p>
            <a:pPr>
              <a:buNone/>
            </a:pPr>
            <a:r>
              <a:rPr lang="en-US" dirty="0" smtClean="0"/>
              <a:t>Il </a:t>
            </a:r>
            <a:r>
              <a:rPr lang="en-US" dirty="0" err="1" smtClean="0"/>
              <a:t>finir</a:t>
            </a:r>
            <a:r>
              <a:rPr lang="en-US" u="sng" dirty="0" err="1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he will finish</a:t>
            </a:r>
          </a:p>
          <a:p>
            <a:pPr>
              <a:buNone/>
            </a:pPr>
            <a:r>
              <a:rPr lang="en-US" dirty="0" smtClean="0"/>
              <a:t>Elle </a:t>
            </a:r>
            <a:r>
              <a:rPr lang="en-US" dirty="0" err="1" smtClean="0"/>
              <a:t>rougir</a:t>
            </a:r>
            <a:r>
              <a:rPr lang="en-US" u="sng" dirty="0" err="1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she will blush</a:t>
            </a:r>
          </a:p>
          <a:p>
            <a:pPr>
              <a:buNone/>
            </a:pPr>
            <a:r>
              <a:rPr lang="en-US" dirty="0" smtClean="0"/>
              <a:t>On </a:t>
            </a:r>
            <a:r>
              <a:rPr lang="en-US" dirty="0" err="1" smtClean="0"/>
              <a:t>partir</a:t>
            </a:r>
            <a:r>
              <a:rPr lang="en-US" u="sng" dirty="0" err="1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we will leave</a:t>
            </a:r>
          </a:p>
          <a:p>
            <a:pPr>
              <a:buNone/>
            </a:pPr>
            <a:r>
              <a:rPr lang="en-US" dirty="0" smtClean="0"/>
              <a:t>Nous </a:t>
            </a:r>
            <a:r>
              <a:rPr lang="en-US" dirty="0" err="1" smtClean="0"/>
              <a:t>suivr</a:t>
            </a:r>
            <a:r>
              <a:rPr lang="en-US" u="sng" dirty="0" err="1" smtClean="0"/>
              <a:t>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we will follow</a:t>
            </a:r>
          </a:p>
          <a:p>
            <a:pPr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introduir</a:t>
            </a:r>
            <a:r>
              <a:rPr lang="en-US" u="sng" dirty="0" err="1" smtClean="0"/>
              <a:t>ez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you will </a:t>
            </a:r>
            <a:r>
              <a:rPr lang="en-US" dirty="0" smtClean="0"/>
              <a:t>introduce</a:t>
            </a:r>
          </a:p>
          <a:p>
            <a:pPr>
              <a:buNone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manger</a:t>
            </a:r>
            <a:r>
              <a:rPr lang="en-US" u="sng" dirty="0" err="1" smtClean="0"/>
              <a:t>ont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they will eat</a:t>
            </a:r>
          </a:p>
          <a:p>
            <a:pPr>
              <a:buNone/>
            </a:pP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jouer</a:t>
            </a:r>
            <a:r>
              <a:rPr lang="en-US" u="sng" dirty="0" err="1" smtClean="0"/>
              <a:t>ont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they will play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457"/>
            <a:ext cx="12801600" cy="95877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55525"/>
            <a:ext cx="12801600" cy="168046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r>
              <a:rPr lang="en-US" dirty="0" smtClean="0"/>
              <a:t> – the near future tense – refers to things which ARE GOING to happen.</a:t>
            </a:r>
          </a:p>
          <a:p>
            <a:pPr>
              <a:buFont typeface="Arial"/>
              <a:buChar char="•"/>
            </a:pPr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simple – the future tense – refers to things which WILL happen.</a:t>
            </a:r>
          </a:p>
          <a:p>
            <a:pPr>
              <a:buFont typeface="Arial"/>
              <a:buChar char="•"/>
            </a:pPr>
            <a:r>
              <a:rPr lang="en-US" dirty="0" smtClean="0"/>
              <a:t>We have these two different ways of expressing the future in English.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may be the easiest tense to learn in French.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433762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044825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/>
          <p:cNvSpPr txBox="1">
            <a:spLocks/>
          </p:cNvSpPr>
          <p:nvPr/>
        </p:nvSpPr>
        <p:spPr>
          <a:xfrm>
            <a:off x="1" y="6606039"/>
            <a:ext cx="4885847" cy="2995160"/>
          </a:xfrm>
          <a:prstGeom prst="rect">
            <a:avLst/>
          </a:prstGeom>
        </p:spPr>
        <p:txBody>
          <a:bodyPr vert="horz" lIns="128016" tIns="64008" rIns="128016" bIns="64008" rtlCol="0">
            <a:normAutofit fontScale="92500" lnSpcReduction="10000"/>
          </a:bodyPr>
          <a:lstStyle/>
          <a:p>
            <a:pPr marL="480060" indent="-480060">
              <a:spcBef>
                <a:spcPct val="20000"/>
              </a:spcBef>
              <a:buFont typeface="Arial"/>
              <a:buChar char="•"/>
              <a:defRPr/>
            </a:pPr>
            <a:r>
              <a:rPr lang="en-US" sz="3400" dirty="0" smtClean="0"/>
              <a:t>The </a:t>
            </a:r>
            <a:r>
              <a:rPr lang="en-US" sz="3400" b="1" dirty="0" smtClean="0">
                <a:solidFill>
                  <a:srgbClr val="0000FF"/>
                </a:solidFill>
              </a:rPr>
              <a:t>stem</a:t>
            </a:r>
            <a:r>
              <a:rPr lang="en-US" sz="3400" dirty="0" smtClean="0"/>
              <a:t> of regular </a:t>
            </a:r>
            <a:r>
              <a:rPr lang="en-US" sz="3400" b="1" dirty="0" smtClean="0">
                <a:solidFill>
                  <a:srgbClr val="008000"/>
                </a:solidFill>
              </a:rPr>
              <a:t>–re </a:t>
            </a:r>
            <a:r>
              <a:rPr lang="en-US" sz="3400" dirty="0" smtClean="0"/>
              <a:t>verbs is </a:t>
            </a:r>
            <a:r>
              <a:rPr lang="en-US" sz="3400" b="1" dirty="0" smtClean="0">
                <a:solidFill>
                  <a:srgbClr val="0000FF"/>
                </a:solidFill>
              </a:rPr>
              <a:t>the infinitive </a:t>
            </a:r>
            <a:r>
              <a:rPr lang="en-US" sz="3400" b="1" i="1" dirty="0" smtClean="0">
                <a:solidFill>
                  <a:srgbClr val="FF0000"/>
                </a:solidFill>
              </a:rPr>
              <a:t>MINUS THE FINAL –E!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400" i="1" dirty="0" smtClean="0"/>
              <a:t>     </a:t>
            </a:r>
            <a:r>
              <a:rPr lang="en-US" sz="3400" i="1" dirty="0" err="1" smtClean="0"/>
              <a:t>Exemple</a:t>
            </a:r>
            <a:r>
              <a:rPr lang="en-US" sz="3400" i="1" dirty="0" smtClean="0"/>
              <a:t>: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VENDRE   PRENDRE  ATTENDRE</a:t>
            </a:r>
          </a:p>
          <a:p>
            <a:pPr marL="480060" indent="-480060">
              <a:spcBef>
                <a:spcPct val="20000"/>
              </a:spcBef>
              <a:buFont typeface="Arial"/>
              <a:buChar char="•"/>
              <a:defRPr/>
            </a:pPr>
            <a:endParaRPr lang="en-US" sz="3400" dirty="0" smtClean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08772" y="6324124"/>
            <a:ext cx="655415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" y="6254930"/>
            <a:ext cx="4884736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04875" y="6323012"/>
            <a:ext cx="6556374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21877" y="3044826"/>
            <a:ext cx="2700789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FUTURE TENSE ENDINGS: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140012" y="8659581"/>
            <a:ext cx="447909" cy="20357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995036" y="9096896"/>
            <a:ext cx="447909" cy="20357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958635" y="8659582"/>
            <a:ext cx="447909" cy="20357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30450" y="3886808"/>
            <a:ext cx="2537930" cy="559230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i="1" dirty="0" smtClean="0"/>
              <a:t>Add the following </a:t>
            </a:r>
            <a:r>
              <a:rPr lang="en-US" b="1" i="1" dirty="0" smtClean="0">
                <a:solidFill>
                  <a:srgbClr val="0000FF"/>
                </a:solidFill>
              </a:rPr>
              <a:t>endings</a:t>
            </a:r>
            <a:r>
              <a:rPr lang="en-US" i="1" dirty="0" smtClean="0"/>
              <a:t> to the </a:t>
            </a:r>
            <a:r>
              <a:rPr lang="en-US" b="1" i="1" dirty="0" smtClean="0"/>
              <a:t>stem</a:t>
            </a:r>
            <a:r>
              <a:rPr lang="en-US" i="1" dirty="0" smtClean="0"/>
              <a:t>:</a:t>
            </a:r>
          </a:p>
          <a:p>
            <a:pPr algn="ctr"/>
            <a:r>
              <a:rPr lang="en-US" sz="2800" dirty="0" smtClean="0"/>
              <a:t>Je            </a:t>
            </a:r>
            <a:r>
              <a:rPr lang="en-US" sz="2800" b="1" dirty="0" smtClean="0">
                <a:solidFill>
                  <a:srgbClr val="0000FF"/>
                </a:solidFill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</a:rPr>
              <a:t>ai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err="1" smtClean="0"/>
              <a:t>Tu</a:t>
            </a:r>
            <a:r>
              <a:rPr lang="en-US" sz="2800" dirty="0" smtClean="0"/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-as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Il             -a</a:t>
            </a:r>
          </a:p>
          <a:p>
            <a:pPr algn="ctr"/>
            <a:r>
              <a:rPr lang="en-US" sz="2800" dirty="0" smtClean="0"/>
              <a:t>Elle         </a:t>
            </a:r>
            <a:r>
              <a:rPr lang="en-US" sz="2800" b="1" dirty="0" smtClean="0">
                <a:solidFill>
                  <a:srgbClr val="0000FF"/>
                </a:solidFill>
              </a:rPr>
              <a:t>-a</a:t>
            </a:r>
          </a:p>
          <a:p>
            <a:pPr algn="ctr"/>
            <a:r>
              <a:rPr lang="en-US" sz="2800" dirty="0" smtClean="0"/>
              <a:t>On          </a:t>
            </a:r>
            <a:r>
              <a:rPr lang="en-US" sz="2800" b="1" dirty="0" smtClean="0">
                <a:solidFill>
                  <a:srgbClr val="0000FF"/>
                </a:solidFill>
              </a:rPr>
              <a:t>-a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Nous      </a:t>
            </a:r>
            <a:r>
              <a:rPr lang="en-US" sz="2800" b="1" dirty="0" smtClean="0">
                <a:solidFill>
                  <a:srgbClr val="0000FF"/>
                </a:solidFill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</a:rPr>
              <a:t>ons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err="1" smtClean="0"/>
              <a:t>Vous</a:t>
            </a:r>
            <a:r>
              <a:rPr lang="en-US" sz="2800" dirty="0" smtClean="0"/>
              <a:t>      </a:t>
            </a:r>
            <a:r>
              <a:rPr lang="en-US" sz="2800" b="1" dirty="0" smtClean="0">
                <a:solidFill>
                  <a:srgbClr val="0000FF"/>
                </a:solidFill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</a:rPr>
              <a:t>ez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err="1" smtClean="0"/>
              <a:t>Ils</a:t>
            </a:r>
            <a:r>
              <a:rPr lang="en-US" sz="2800" dirty="0" smtClean="0"/>
              <a:t>        </a:t>
            </a:r>
            <a:r>
              <a:rPr lang="en-US" sz="2800" b="1" dirty="0" smtClean="0">
                <a:solidFill>
                  <a:srgbClr val="0000FF"/>
                </a:solidFill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</a:rPr>
              <a:t>ont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err="1" smtClean="0"/>
              <a:t>Elles</a:t>
            </a: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</a:rPr>
              <a:t>ont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11640"/>
            <a:ext cx="11521440" cy="742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futur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simple -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Irregular verbs: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03036" y="2435985"/>
            <a:ext cx="6298565" cy="6088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8533132" y="1917124"/>
            <a:ext cx="4268468" cy="768407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 EXEMPLES: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457"/>
            <a:ext cx="12801600" cy="95877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55525"/>
            <a:ext cx="12801600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A few common verbs have an irregular stem which must be learnt by heart! </a:t>
            </a:r>
          </a:p>
          <a:p>
            <a:r>
              <a:rPr lang="en-US" dirty="0" smtClean="0"/>
              <a:t>The endings remain the same, even if the stem is irregular.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873074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86969" y="5714000"/>
            <a:ext cx="7684075" cy="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74063" y="5735468"/>
            <a:ext cx="7727013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7973" y="1876407"/>
            <a:ext cx="2703014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FUTURE TENSE ENDINGS: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80831" y="2780161"/>
            <a:ext cx="2698566" cy="555844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i="1" dirty="0" smtClean="0"/>
              <a:t>Add the following </a:t>
            </a:r>
            <a:r>
              <a:rPr lang="en-US" b="1" i="1" dirty="0" smtClean="0">
                <a:solidFill>
                  <a:srgbClr val="0000FF"/>
                </a:solidFill>
              </a:rPr>
              <a:t>endings</a:t>
            </a:r>
            <a:r>
              <a:rPr lang="en-US" i="1" dirty="0" smtClean="0"/>
              <a:t> to the </a:t>
            </a:r>
            <a:r>
              <a:rPr lang="en-US" b="1" i="1" dirty="0" smtClean="0">
                <a:solidFill>
                  <a:srgbClr val="0000FF"/>
                </a:solidFill>
              </a:rPr>
              <a:t>stem</a:t>
            </a:r>
            <a:r>
              <a:rPr lang="en-US" i="1" dirty="0" smtClean="0"/>
              <a:t>: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Je  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err="1" smtClean="0"/>
              <a:t>Tu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0000FF"/>
                </a:solidFill>
              </a:rPr>
              <a:t>-as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Il             -a</a:t>
            </a:r>
          </a:p>
          <a:p>
            <a:pPr algn="ctr"/>
            <a:r>
              <a:rPr lang="en-US" dirty="0" smtClean="0"/>
              <a:t>Elle         </a:t>
            </a:r>
            <a:r>
              <a:rPr lang="en-US" b="1" dirty="0" smtClean="0">
                <a:solidFill>
                  <a:srgbClr val="0000FF"/>
                </a:solidFill>
              </a:rPr>
              <a:t>-a</a:t>
            </a:r>
          </a:p>
          <a:p>
            <a:pPr algn="ctr"/>
            <a:r>
              <a:rPr lang="en-US" dirty="0" smtClean="0"/>
              <a:t>On          </a:t>
            </a:r>
            <a:r>
              <a:rPr lang="en-US" b="1" dirty="0" smtClean="0">
                <a:solidFill>
                  <a:srgbClr val="0000FF"/>
                </a:solidFill>
              </a:rPr>
              <a:t>-a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Nous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ons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err="1" smtClean="0"/>
              <a:t>Vous</a:t>
            </a:r>
            <a:r>
              <a:rPr lang="en-US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ez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err="1" smtClean="0"/>
              <a:t>Ils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ont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err="1" smtClean="0"/>
              <a:t>Elles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ont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7" name="Heart 26"/>
          <p:cNvSpPr/>
          <p:nvPr/>
        </p:nvSpPr>
        <p:spPr>
          <a:xfrm>
            <a:off x="7803785" y="1280343"/>
            <a:ext cx="407154" cy="380044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" y="1873075"/>
            <a:ext cx="5827893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INFINITIVE:                                  IRREGULAR 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STEM: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1" y="2900093"/>
            <a:ext cx="4220831" cy="851617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go 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Avoir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have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Courir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run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smtClean="0"/>
              <a:t>Devoir </a:t>
            </a:r>
            <a:r>
              <a:rPr lang="en-US" sz="2800" dirty="0" smtClean="0">
                <a:solidFill>
                  <a:srgbClr val="7F7F7F"/>
                </a:solidFill>
              </a:rPr>
              <a:t>-to have to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Devenir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– to become</a:t>
            </a:r>
            <a:endParaRPr lang="en-US" sz="2800" dirty="0" smtClean="0"/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Envoyer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send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Être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be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smtClean="0"/>
              <a:t>Faire </a:t>
            </a:r>
            <a:r>
              <a:rPr lang="en-US" sz="2800" dirty="0" smtClean="0">
                <a:solidFill>
                  <a:srgbClr val="7F7F7F"/>
                </a:solidFill>
              </a:rPr>
              <a:t>-to do, make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Mourir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die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Pouvoir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-to be able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Recevoir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- to receive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smtClean="0"/>
              <a:t>Savoir </a:t>
            </a:r>
            <a:r>
              <a:rPr lang="en-US" sz="2800" dirty="0" smtClean="0">
                <a:solidFill>
                  <a:srgbClr val="7F7F7F"/>
                </a:solidFill>
              </a:rPr>
              <a:t>– to know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Venir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– to come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Voir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– to see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 err="1" smtClean="0"/>
              <a:t>Vouloir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– to want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2777938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76537" y="2900095"/>
            <a:ext cx="3827249" cy="894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ir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aur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courr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devr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deviendr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enverr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smtClean="0">
                <a:solidFill>
                  <a:srgbClr val="FF0000"/>
                </a:solidFill>
              </a:rPr>
              <a:t>ser-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fer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mourr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pourr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recevr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saur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viendr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verr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err="1" smtClean="0">
                <a:solidFill>
                  <a:srgbClr val="FF0000"/>
                </a:solidFill>
              </a:rPr>
              <a:t>voudr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marL="640080" indent="-640080"/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75271" y="2781270"/>
            <a:ext cx="4526329" cy="672184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pourr</a:t>
            </a:r>
            <a:r>
              <a:rPr lang="en-US" u="sng" dirty="0" err="1" smtClean="0">
                <a:solidFill>
                  <a:srgbClr val="0000FF"/>
                </a:solidFill>
              </a:rPr>
              <a:t>ai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- I will be able to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fer</a:t>
            </a:r>
            <a:r>
              <a:rPr lang="en-US" u="sng" dirty="0" err="1" smtClean="0">
                <a:solidFill>
                  <a:srgbClr val="0000FF"/>
                </a:solidFill>
              </a:rPr>
              <a:t>ai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– I will do / I will make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aur</a:t>
            </a:r>
            <a:r>
              <a:rPr lang="en-US" u="sng" dirty="0" smtClean="0">
                <a:solidFill>
                  <a:srgbClr val="0000FF"/>
                </a:solidFill>
              </a:rPr>
              <a:t>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– you will have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saur</a:t>
            </a:r>
            <a:r>
              <a:rPr lang="en-US" u="sng" dirty="0" err="1" smtClean="0">
                <a:solidFill>
                  <a:srgbClr val="0000FF"/>
                </a:solidFill>
              </a:rPr>
              <a:t>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-  you will know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mour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u="sng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he will die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devr</a:t>
            </a:r>
            <a:r>
              <a:rPr lang="en-US" u="sng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he will have to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courr</a:t>
            </a:r>
            <a:r>
              <a:rPr lang="en-US" u="sng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she will run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enverr</a:t>
            </a:r>
            <a:r>
              <a:rPr lang="en-US" u="sng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she will send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verr</a:t>
            </a:r>
            <a:r>
              <a:rPr lang="en-US" u="sng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– we will see</a:t>
            </a:r>
          </a:p>
          <a:p>
            <a:endParaRPr lang="en-US" dirty="0" smtClean="0"/>
          </a:p>
          <a:p>
            <a:r>
              <a:rPr lang="en-US" dirty="0" smtClean="0"/>
              <a:t>Nous </a:t>
            </a:r>
            <a:r>
              <a:rPr lang="en-US" dirty="0" err="1" smtClean="0"/>
              <a:t>recevr</a:t>
            </a:r>
            <a:r>
              <a:rPr lang="en-US" u="sng" dirty="0" err="1" smtClean="0">
                <a:solidFill>
                  <a:srgbClr val="0000FF"/>
                </a:solidFill>
              </a:rPr>
              <a:t>ons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– we will receive</a:t>
            </a:r>
          </a:p>
          <a:p>
            <a:r>
              <a:rPr lang="en-US" dirty="0" smtClean="0"/>
              <a:t>Nous </a:t>
            </a:r>
            <a:r>
              <a:rPr lang="en-US" dirty="0" err="1" smtClean="0"/>
              <a:t>ser</a:t>
            </a:r>
            <a:r>
              <a:rPr lang="en-US" u="sng" dirty="0" err="1" smtClean="0">
                <a:solidFill>
                  <a:srgbClr val="0000FF"/>
                </a:solidFill>
              </a:rPr>
              <a:t>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we will be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aur</a:t>
            </a:r>
            <a:r>
              <a:rPr lang="en-US" u="sng" dirty="0" err="1" smtClean="0">
                <a:solidFill>
                  <a:srgbClr val="0000FF"/>
                </a:solidFill>
              </a:rPr>
              <a:t>ez</a:t>
            </a:r>
            <a:r>
              <a:rPr lang="en-US" u="sng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you will have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voudr</a:t>
            </a:r>
            <a:r>
              <a:rPr lang="en-US" u="sng" dirty="0" err="1" smtClean="0">
                <a:solidFill>
                  <a:srgbClr val="0000FF"/>
                </a:solidFill>
              </a:rPr>
              <a:t>ez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– you will want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viendr</a:t>
            </a:r>
            <a:r>
              <a:rPr lang="en-US" u="sng" dirty="0" err="1" smtClean="0">
                <a:solidFill>
                  <a:srgbClr val="0000FF"/>
                </a:solidFill>
              </a:rPr>
              <a:t>ont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they will come</a:t>
            </a:r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deviendr</a:t>
            </a:r>
            <a:r>
              <a:rPr lang="en-US" u="sng" dirty="0" err="1" smtClean="0">
                <a:solidFill>
                  <a:srgbClr val="0000FF"/>
                </a:solidFill>
              </a:rPr>
              <a:t>ont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– they will become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85394" y="3839135"/>
            <a:ext cx="5425403" cy="21553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15666" b="18619"/>
          <a:stretch>
            <a:fillRect/>
          </a:stretch>
        </p:blipFill>
        <p:spPr>
          <a:xfrm>
            <a:off x="159420" y="1399256"/>
            <a:ext cx="6016776" cy="1896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23" y="0"/>
            <a:ext cx="11521440" cy="8009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Conditionnel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91" y="910913"/>
            <a:ext cx="5656263" cy="572370"/>
          </a:xfrm>
        </p:spPr>
        <p:txBody>
          <a:bodyPr>
            <a:noAutofit/>
          </a:bodyPr>
          <a:lstStyle/>
          <a:p>
            <a:pPr algn="ctr"/>
            <a:r>
              <a:rPr lang="en-US" u="sng" dirty="0" smtClean="0"/>
              <a:t>What </a:t>
            </a:r>
            <a:r>
              <a:rPr lang="en-US" i="1" u="sng" dirty="0" smtClean="0">
                <a:solidFill>
                  <a:srgbClr val="FF0000"/>
                </a:solidFill>
              </a:rPr>
              <a:t>would</a:t>
            </a:r>
            <a:r>
              <a:rPr lang="en-US" u="sng" dirty="0" smtClean="0"/>
              <a:t> you do?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2201" y="3266504"/>
            <a:ext cx="5658485" cy="1432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conditional tense talks about what </a:t>
            </a:r>
            <a:r>
              <a:rPr lang="en-US" dirty="0" smtClean="0">
                <a:solidFill>
                  <a:srgbClr val="FF0000"/>
                </a:solidFill>
              </a:rPr>
              <a:t>would</a:t>
            </a:r>
            <a:r>
              <a:rPr lang="en-US" dirty="0" smtClean="0"/>
              <a:t> happen, what you </a:t>
            </a:r>
            <a:r>
              <a:rPr lang="en-US" dirty="0" smtClean="0">
                <a:solidFill>
                  <a:srgbClr val="FF0000"/>
                </a:solidFill>
              </a:rPr>
              <a:t>would</a:t>
            </a:r>
            <a:r>
              <a:rPr lang="en-US" dirty="0" smtClean="0"/>
              <a:t> do etc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3147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 txBox="1">
            <a:spLocks/>
          </p:cNvSpPr>
          <p:nvPr/>
        </p:nvSpPr>
        <p:spPr>
          <a:xfrm>
            <a:off x="302201" y="4784863"/>
            <a:ext cx="5658485" cy="1056262"/>
          </a:xfrm>
          <a:prstGeom prst="rect">
            <a:avLst/>
          </a:prstGeom>
        </p:spPr>
        <p:txBody>
          <a:bodyPr vert="horz" lIns="128016" tIns="64008" rIns="128016" bIns="64008" rtlCol="0" anchor="b"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b="1" dirty="0" smtClean="0"/>
              <a:t>It is easy </a:t>
            </a:r>
            <a:r>
              <a:rPr lang="en-US" sz="3400" b="1" dirty="0" err="1" smtClean="0"/>
              <a:t>peasy</a:t>
            </a:r>
            <a:r>
              <a:rPr lang="en-US" sz="3400" b="1" dirty="0" smtClean="0"/>
              <a:t>, lemon </a:t>
            </a:r>
            <a:r>
              <a:rPr lang="en-US" sz="3400" b="1" dirty="0" err="1" smtClean="0"/>
              <a:t>squeezy</a:t>
            </a:r>
            <a:r>
              <a:rPr lang="en-US" sz="3400" b="1" dirty="0" smtClean="0"/>
              <a:t>!</a:t>
            </a:r>
            <a:endParaRPr lang="en-US" sz="3400" b="1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687007" y="1883527"/>
            <a:ext cx="5658485" cy="3107892"/>
          </a:xfrm>
          <a:prstGeom prst="rect">
            <a:avLst/>
          </a:prstGeom>
        </p:spPr>
        <p:txBody>
          <a:bodyPr vert="horz" lIns="128016" tIns="64008" rIns="128016" bIns="64008" rtlCol="0" anchor="b">
            <a:normAutofit lnSpcReduction="10000"/>
          </a:bodyPr>
          <a:lstStyle/>
          <a:p>
            <a:pPr marL="640080" indent="-64008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400" b="1" dirty="0" smtClean="0"/>
              <a:t>You need the </a:t>
            </a:r>
            <a:r>
              <a:rPr lang="en-US" sz="3400" b="1" dirty="0" smtClean="0">
                <a:solidFill>
                  <a:srgbClr val="008000"/>
                </a:solidFill>
              </a:rPr>
              <a:t>stem </a:t>
            </a:r>
            <a:r>
              <a:rPr lang="en-US" sz="3400" b="1" dirty="0" smtClean="0"/>
              <a:t>of the </a:t>
            </a:r>
            <a:r>
              <a:rPr lang="en-US" sz="3400" i="1" dirty="0" err="1" smtClean="0">
                <a:solidFill>
                  <a:srgbClr val="0000FF"/>
                </a:solidFill>
              </a:rPr>
              <a:t>futur</a:t>
            </a:r>
            <a:r>
              <a:rPr lang="en-US" sz="3400" i="1" dirty="0" smtClean="0">
                <a:solidFill>
                  <a:srgbClr val="0000FF"/>
                </a:solidFill>
              </a:rPr>
              <a:t> simple – </a:t>
            </a:r>
            <a:r>
              <a:rPr lang="en-US" sz="3400" b="1" dirty="0" smtClean="0">
                <a:solidFill>
                  <a:srgbClr val="FF0000"/>
                </a:solidFill>
              </a:rPr>
              <a:t>both regular and irregular stems are exactly the same!</a:t>
            </a:r>
            <a:endParaRPr lang="en-US" sz="3400" b="1" dirty="0" smtClean="0">
              <a:solidFill>
                <a:srgbClr val="0000FF"/>
              </a:solidFill>
            </a:endParaRPr>
          </a:p>
          <a:p>
            <a:pPr marL="640080" indent="-64008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400" b="1" dirty="0" smtClean="0">
                <a:solidFill>
                  <a:srgbClr val="000000"/>
                </a:solidFill>
              </a:rPr>
              <a:t>You need the following endings:</a:t>
            </a:r>
          </a:p>
          <a:p>
            <a:pPr marL="640080" indent="-640080">
              <a:spcBef>
                <a:spcPct val="20000"/>
              </a:spcBef>
              <a:buFont typeface="+mj-lt"/>
              <a:buAutoNum type="arabicPeriod"/>
              <a:defRPr/>
            </a:pPr>
            <a:endParaRPr lang="en-US" sz="3400" i="1" dirty="0" smtClean="0">
              <a:solidFill>
                <a:srgbClr val="0000FF"/>
              </a:solidFill>
            </a:endParaRPr>
          </a:p>
          <a:p>
            <a:pPr marL="640080" indent="-640080">
              <a:spcBef>
                <a:spcPct val="20000"/>
              </a:spcBef>
              <a:buFont typeface="+mj-lt"/>
              <a:buAutoNum type="arabicPeriod"/>
              <a:defRPr/>
            </a:pPr>
            <a:endParaRPr lang="en-US" sz="3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33558" y="3879548"/>
            <a:ext cx="2698566" cy="245605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Je  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Tu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Il </a:t>
            </a:r>
            <a:r>
              <a:rPr lang="en-US" b="1" dirty="0" smtClean="0">
                <a:solidFill>
                  <a:srgbClr val="0000FF"/>
                </a:solidFill>
              </a:rPr>
              <a:t>            -</a:t>
            </a:r>
            <a:r>
              <a:rPr lang="en-US" b="1" dirty="0" err="1" smtClean="0">
                <a:solidFill>
                  <a:srgbClr val="0000FF"/>
                </a:solidFill>
              </a:rPr>
              <a:t>ait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Elle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ait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On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ait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643443" y="3890846"/>
            <a:ext cx="2698566" cy="168046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Nous         </a:t>
            </a:r>
            <a:r>
              <a:rPr lang="en-US" b="1" dirty="0" smtClean="0">
                <a:solidFill>
                  <a:srgbClr val="0000FF"/>
                </a:solidFill>
              </a:rPr>
              <a:t>-ions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iez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Ils</a:t>
            </a:r>
            <a:r>
              <a:rPr lang="en-US" dirty="0" smtClean="0"/>
              <a:t>    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aient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Elles</a:t>
            </a: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aient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837" y="6173955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1838" y="6007908"/>
            <a:ext cx="12801599" cy="800923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 </a:t>
            </a:r>
            <a:r>
              <a:rPr lang="en-US" sz="3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Exemples</a:t>
            </a:r>
            <a:r>
              <a:rPr lang="en-US" sz="3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3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/>
          <p:cNvCxnSpPr>
            <a:stCxn id="2" idx="2"/>
          </p:cNvCxnSpPr>
          <p:nvPr/>
        </p:nvCxnSpPr>
        <p:spPr>
          <a:xfrm rot="5400000">
            <a:off x="3608714" y="3488553"/>
            <a:ext cx="537525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38" y="6808832"/>
            <a:ext cx="3099744" cy="284385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voudr</a:t>
            </a:r>
            <a:r>
              <a:rPr lang="en-US" u="sng" dirty="0" err="1" smtClean="0">
                <a:solidFill>
                  <a:srgbClr val="0000FF"/>
                </a:solidFill>
              </a:rPr>
              <a:t>ais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Je </a:t>
            </a:r>
            <a:r>
              <a:rPr lang="en-US" dirty="0" err="1" smtClean="0"/>
              <a:t>manger</a:t>
            </a:r>
            <a:r>
              <a:rPr lang="en-US" u="sng" dirty="0" err="1" smtClean="0">
                <a:solidFill>
                  <a:srgbClr val="0000FF"/>
                </a:solidFill>
              </a:rPr>
              <a:t>ais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u="sng" dirty="0" err="1" smtClean="0">
                <a:solidFill>
                  <a:srgbClr val="0000FF"/>
                </a:solidFill>
              </a:rPr>
              <a:t>ais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fer</a:t>
            </a:r>
            <a:r>
              <a:rPr lang="en-US" u="sng" dirty="0" err="1" smtClean="0">
                <a:solidFill>
                  <a:srgbClr val="0000FF"/>
                </a:solidFill>
              </a:rPr>
              <a:t>ais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Il </a:t>
            </a:r>
            <a:r>
              <a:rPr lang="en-US" dirty="0" err="1" smtClean="0"/>
              <a:t>aimer</a:t>
            </a:r>
            <a:r>
              <a:rPr lang="en-US" u="sng" dirty="0" err="1" smtClean="0">
                <a:solidFill>
                  <a:srgbClr val="0000FF"/>
                </a:solidFill>
              </a:rPr>
              <a:t>ait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Elle </a:t>
            </a:r>
            <a:r>
              <a:rPr lang="en-US" dirty="0" err="1" smtClean="0"/>
              <a:t>jouer</a:t>
            </a:r>
            <a:r>
              <a:rPr lang="en-US" u="sng" dirty="0" err="1" smtClean="0">
                <a:solidFill>
                  <a:srgbClr val="0000FF"/>
                </a:solidFill>
              </a:rPr>
              <a:t>ait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On </a:t>
            </a:r>
            <a:r>
              <a:rPr lang="en-US" dirty="0" err="1" smtClean="0"/>
              <a:t>saur</a:t>
            </a:r>
            <a:r>
              <a:rPr lang="en-US" u="sng" dirty="0" err="1" smtClean="0">
                <a:solidFill>
                  <a:srgbClr val="0000FF"/>
                </a:solidFill>
              </a:rPr>
              <a:t>ait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46235" y="6781891"/>
            <a:ext cx="3099744" cy="284385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 would like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 would eat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You would go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You would do / make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He would like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She would play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 would know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6345" y="6741478"/>
            <a:ext cx="3099744" cy="284385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Nous </a:t>
            </a:r>
            <a:r>
              <a:rPr lang="en-US" dirty="0" err="1" smtClean="0"/>
              <a:t>finir</a:t>
            </a:r>
            <a:r>
              <a:rPr lang="en-US" u="sng" dirty="0" err="1" smtClean="0">
                <a:solidFill>
                  <a:srgbClr val="0000FF"/>
                </a:solidFill>
              </a:rPr>
              <a:t>ions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Nous </a:t>
            </a:r>
            <a:r>
              <a:rPr lang="en-US" dirty="0" err="1" smtClean="0"/>
              <a:t>pourr</a:t>
            </a:r>
            <a:r>
              <a:rPr lang="en-US" u="sng" dirty="0" err="1" smtClean="0">
                <a:solidFill>
                  <a:srgbClr val="0000FF"/>
                </a:solidFill>
              </a:rPr>
              <a:t>ions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viendr</a:t>
            </a:r>
            <a:r>
              <a:rPr lang="en-US" u="sng" dirty="0" err="1" smtClean="0">
                <a:solidFill>
                  <a:srgbClr val="0000FF"/>
                </a:solidFill>
              </a:rPr>
              <a:t>iez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devr</a:t>
            </a:r>
            <a:r>
              <a:rPr lang="en-US" u="sng" dirty="0" err="1" smtClean="0">
                <a:solidFill>
                  <a:srgbClr val="0000FF"/>
                </a:solidFill>
              </a:rPr>
              <a:t>iez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comprendr</a:t>
            </a:r>
            <a:r>
              <a:rPr lang="en-US" u="sng" dirty="0" err="1" smtClean="0">
                <a:solidFill>
                  <a:srgbClr val="0000FF"/>
                </a:solidFill>
              </a:rPr>
              <a:t>aient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arriver</a:t>
            </a:r>
            <a:r>
              <a:rPr lang="en-US" u="sng" dirty="0" err="1" smtClean="0">
                <a:solidFill>
                  <a:srgbClr val="0000FF"/>
                </a:solidFill>
              </a:rPr>
              <a:t>aient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u="sng" dirty="0" err="1" smtClean="0">
                <a:solidFill>
                  <a:srgbClr val="0000FF"/>
                </a:solidFill>
              </a:rPr>
              <a:t>aient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70645" y="6754949"/>
            <a:ext cx="3901016" cy="284385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 would finish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We’d be able to/ </a:t>
            </a:r>
            <a:r>
              <a:rPr lang="en-US" b="1" dirty="0" smtClean="0">
                <a:solidFill>
                  <a:srgbClr val="008000"/>
                </a:solidFill>
              </a:rPr>
              <a:t>could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You would come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You would have to / </a:t>
            </a:r>
            <a:r>
              <a:rPr lang="en-US" b="1" dirty="0" smtClean="0">
                <a:solidFill>
                  <a:srgbClr val="008000"/>
                </a:solidFill>
              </a:rPr>
              <a:t>should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They would understand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They would arrive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They would be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801600" cy="1080874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‘Si’ clause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82463"/>
            <a:ext cx="12801600" cy="4470527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“If I </a:t>
            </a:r>
            <a:r>
              <a:rPr lang="en-US" i="1" dirty="0" smtClean="0">
                <a:solidFill>
                  <a:srgbClr val="FF0000"/>
                </a:solidFill>
              </a:rPr>
              <a:t>had</a:t>
            </a:r>
            <a:r>
              <a:rPr lang="en-US" i="1" dirty="0" smtClean="0"/>
              <a:t> a dog, it </a:t>
            </a:r>
            <a:r>
              <a:rPr lang="en-US" i="1" dirty="0" smtClean="0">
                <a:solidFill>
                  <a:srgbClr val="0000FF"/>
                </a:solidFill>
              </a:rPr>
              <a:t>would be </a:t>
            </a:r>
            <a:r>
              <a:rPr lang="en-US" i="1" dirty="0" smtClean="0"/>
              <a:t>great”</a:t>
            </a:r>
          </a:p>
          <a:p>
            <a:pPr>
              <a:buNone/>
            </a:pPr>
            <a:r>
              <a:rPr lang="fr-FR" dirty="0" smtClean="0"/>
              <a:t>« Si j’</a:t>
            </a:r>
            <a:r>
              <a:rPr lang="fr-FR" dirty="0" smtClean="0">
                <a:solidFill>
                  <a:srgbClr val="FF0000"/>
                </a:solidFill>
              </a:rPr>
              <a:t>avais</a:t>
            </a:r>
            <a:r>
              <a:rPr lang="fr-FR" dirty="0" smtClean="0"/>
              <a:t> un chien, ce </a:t>
            </a:r>
            <a:r>
              <a:rPr lang="fr-FR" dirty="0" smtClean="0">
                <a:solidFill>
                  <a:srgbClr val="0000FF"/>
                </a:solidFill>
              </a:rPr>
              <a:t>serait</a:t>
            </a:r>
            <a:r>
              <a:rPr lang="fr-FR" dirty="0" smtClean="0"/>
              <a:t> formidable »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Si </a:t>
            </a:r>
            <a:r>
              <a:rPr lang="fr-FR" sz="3200" dirty="0" err="1" smtClean="0"/>
              <a:t>means</a:t>
            </a:r>
            <a:r>
              <a:rPr lang="fr-FR" sz="3200" dirty="0" smtClean="0"/>
              <a:t> if. </a:t>
            </a:r>
          </a:p>
          <a:p>
            <a:r>
              <a:rPr lang="fr-FR" sz="3200" dirty="0" smtClean="0"/>
              <a:t>To use a ‘si’ clause in </a:t>
            </a:r>
            <a:r>
              <a:rPr lang="fr-FR" sz="3200" dirty="0" err="1" smtClean="0"/>
              <a:t>your</a:t>
            </a:r>
            <a:r>
              <a:rPr lang="fr-FR" sz="3200" dirty="0" smtClean="0"/>
              <a:t> </a:t>
            </a:r>
            <a:r>
              <a:rPr lang="fr-FR" sz="3200" dirty="0" err="1" smtClean="0"/>
              <a:t>work</a:t>
            </a:r>
            <a:r>
              <a:rPr lang="fr-FR" sz="3200" dirty="0" smtClean="0"/>
              <a:t>, the first </a:t>
            </a:r>
            <a:r>
              <a:rPr lang="fr-FR" sz="3200" dirty="0" err="1" smtClean="0"/>
              <a:t>verb</a:t>
            </a:r>
            <a:r>
              <a:rPr lang="fr-FR" sz="3200" dirty="0" smtClean="0"/>
              <a:t> must </a:t>
            </a:r>
            <a:r>
              <a:rPr lang="fr-FR" sz="3200" dirty="0" err="1" smtClean="0"/>
              <a:t>be</a:t>
            </a:r>
            <a:r>
              <a:rPr lang="fr-FR" sz="3200" dirty="0" smtClean="0"/>
              <a:t> in the </a:t>
            </a:r>
            <a:r>
              <a:rPr lang="fr-FR" sz="3200" b="1" dirty="0" err="1" smtClean="0">
                <a:solidFill>
                  <a:srgbClr val="FF0000"/>
                </a:solidFill>
              </a:rPr>
              <a:t>imperfect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and the second </a:t>
            </a:r>
            <a:r>
              <a:rPr lang="fr-FR" sz="3200" dirty="0" err="1" smtClean="0"/>
              <a:t>verb</a:t>
            </a:r>
            <a:r>
              <a:rPr lang="fr-FR" sz="3200" dirty="0" smtClean="0"/>
              <a:t> in the </a:t>
            </a:r>
            <a:r>
              <a:rPr lang="fr-FR" sz="3200" b="1" dirty="0" err="1" smtClean="0">
                <a:solidFill>
                  <a:srgbClr val="0000FF"/>
                </a:solidFill>
              </a:rPr>
              <a:t>conditional</a:t>
            </a:r>
            <a:r>
              <a:rPr lang="fr-FR" sz="3200" b="1" dirty="0" smtClean="0">
                <a:solidFill>
                  <a:srgbClr val="0000FF"/>
                </a:solidFill>
              </a:rPr>
              <a:t>.</a:t>
            </a:r>
            <a:endParaRPr lang="fr-FR" sz="3200" b="1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801600" cy="960119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80875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40" y="1080875"/>
            <a:ext cx="2857560" cy="214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0" y="3221287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297241" y="5552990"/>
            <a:ext cx="4944998" cy="3499329"/>
          </a:xfrm>
          <a:prstGeom prst="cloud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 flipH="1">
            <a:off x="7356698" y="5363838"/>
            <a:ext cx="5174684" cy="3688482"/>
          </a:xfrm>
          <a:prstGeom prst="cloud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1188" y="5931294"/>
            <a:ext cx="3850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Si je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pouvais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choisir</a:t>
            </a:r>
            <a:r>
              <a:rPr lang="en-US" sz="3200" dirty="0" smtClean="0">
                <a:latin typeface="Comic Sans MS"/>
                <a:cs typeface="Comic Sans MS"/>
              </a:rPr>
              <a:t>, les </a:t>
            </a:r>
            <a:r>
              <a:rPr lang="en-US" sz="3200" dirty="0" err="1" smtClean="0">
                <a:latin typeface="Comic Sans MS"/>
                <a:cs typeface="Comic Sans MS"/>
              </a:rPr>
              <a:t>vacances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scolaires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seraient</a:t>
            </a:r>
            <a:r>
              <a:rPr lang="en-US" sz="3200" dirty="0" smtClean="0">
                <a:latin typeface="Comic Sans MS"/>
                <a:cs typeface="Comic Sans MS"/>
              </a:rPr>
              <a:t> plus </a:t>
            </a:r>
            <a:r>
              <a:rPr lang="en-US" sz="3200" dirty="0" err="1" smtClean="0">
                <a:latin typeface="Comic Sans MS"/>
                <a:cs typeface="Comic Sans MS"/>
              </a:rPr>
              <a:t>longues</a:t>
            </a:r>
            <a:r>
              <a:rPr lang="en-US" sz="3200" dirty="0" smtClean="0">
                <a:latin typeface="Comic Sans MS"/>
                <a:cs typeface="Comic Sans MS"/>
              </a:rPr>
              <a:t>…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9531" y="5552990"/>
            <a:ext cx="3566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Si </a:t>
            </a:r>
            <a:r>
              <a:rPr lang="en-US" sz="3200" dirty="0" err="1" smtClean="0">
                <a:latin typeface="Comic Sans MS"/>
                <a:cs typeface="Comic Sans MS"/>
              </a:rPr>
              <a:t>j’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étais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très</a:t>
            </a:r>
            <a:r>
              <a:rPr lang="en-US" sz="3200" dirty="0" smtClean="0">
                <a:latin typeface="Comic Sans MS"/>
                <a:cs typeface="Comic Sans MS"/>
              </a:rPr>
              <a:t> riche, </a:t>
            </a:r>
            <a:r>
              <a:rPr lang="en-US" sz="3200" dirty="0" err="1" smtClean="0">
                <a:latin typeface="Comic Sans MS"/>
                <a:cs typeface="Comic Sans MS"/>
              </a:rPr>
              <a:t>j’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habiterais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dans</a:t>
            </a:r>
            <a:r>
              <a:rPr lang="en-US" sz="3200" dirty="0" smtClean="0">
                <a:latin typeface="Comic Sans MS"/>
                <a:cs typeface="Comic Sans MS"/>
              </a:rPr>
              <a:t> les </a:t>
            </a:r>
            <a:r>
              <a:rPr lang="en-US" sz="3200" dirty="0" err="1" smtClean="0">
                <a:latin typeface="Comic Sans MS"/>
                <a:cs typeface="Comic Sans MS"/>
              </a:rPr>
              <a:t>Alpes</a:t>
            </a:r>
            <a:r>
              <a:rPr lang="en-US" sz="3200" dirty="0" smtClean="0">
                <a:latin typeface="Comic Sans MS"/>
                <a:cs typeface="Comic Sans MS"/>
              </a:rPr>
              <a:t> et je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ferais</a:t>
            </a:r>
            <a:r>
              <a:rPr lang="en-US" sz="3200" dirty="0" smtClean="0">
                <a:latin typeface="Comic Sans MS"/>
                <a:cs typeface="Comic Sans MS"/>
              </a:rPr>
              <a:t> du ski </a:t>
            </a:r>
            <a:r>
              <a:rPr lang="en-US" sz="3200" dirty="0" err="1" smtClean="0">
                <a:latin typeface="Comic Sans MS"/>
                <a:cs typeface="Comic Sans MS"/>
              </a:rPr>
              <a:t>tous</a:t>
            </a:r>
            <a:r>
              <a:rPr lang="en-US" sz="3200" dirty="0" smtClean="0">
                <a:latin typeface="Comic Sans MS"/>
                <a:cs typeface="Comic Sans MS"/>
              </a:rPr>
              <a:t> les </a:t>
            </a:r>
            <a:r>
              <a:rPr lang="en-US" sz="3200" dirty="0" err="1" smtClean="0">
                <a:latin typeface="Comic Sans MS"/>
                <a:cs typeface="Comic Sans MS"/>
              </a:rPr>
              <a:t>jours</a:t>
            </a:r>
            <a:r>
              <a:rPr lang="en-US" sz="3200" dirty="0" smtClean="0">
                <a:latin typeface="Comic Sans MS"/>
                <a:cs typeface="Comic Sans MS"/>
              </a:rPr>
              <a:t>…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69" y="7413424"/>
            <a:ext cx="2144829" cy="214482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525778"/>
          <a:ext cx="12801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être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pouvoir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venir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vouloir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J’aille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ailles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aille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aille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allions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alliez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aillent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aillent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J’aie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aies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ait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ait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ayons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ayez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aient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aient</a:t>
                      </a:r>
                      <a:endParaRPr lang="en-US" sz="1800" dirty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Je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sois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sois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soit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soit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soyons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soyez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soient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soient</a:t>
                      </a:r>
                      <a:endParaRPr lang="en-US" sz="1800" dirty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Je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fasse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fasses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fasse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fasse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Nous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fassions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fassiez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fassent</a:t>
                      </a:r>
                      <a:endParaRPr lang="en-US" sz="1800" dirty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Je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puisse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puisses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puisse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puisse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puissions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puissiez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puissent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puissent</a:t>
                      </a:r>
                      <a:endParaRPr lang="en-US" sz="1800" dirty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Je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sache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saches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sache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sache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sachions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sachiez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sachent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sachent</a:t>
                      </a:r>
                      <a:endParaRPr lang="en-US" sz="1800" dirty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Je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vienne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viennes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vienne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vienne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venions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veniez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viennent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viennent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Je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veuille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Tu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veuilles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Il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veuille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Elle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veuille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Nous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voulions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Vous</a:t>
                      </a:r>
                      <a:r>
                        <a:rPr lang="en-US" sz="180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vouliez</a:t>
                      </a:r>
                      <a:endParaRPr lang="en-US" sz="180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rgbClr val="604A7B"/>
                          </a:solidFill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veuillent</a:t>
                      </a:r>
                      <a:endParaRPr lang="en-US" sz="1800" baseline="0" dirty="0" smtClean="0">
                        <a:solidFill>
                          <a:srgbClr val="604A7B"/>
                        </a:solidFill>
                      </a:endParaRPr>
                    </a:p>
                    <a:p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604A7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604A7B"/>
                          </a:solidFill>
                        </a:rPr>
                        <a:t>veuillent</a:t>
                      </a:r>
                      <a:endParaRPr lang="en-US" sz="1800" dirty="0">
                        <a:solidFill>
                          <a:srgbClr val="604A7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819" y="9538"/>
            <a:ext cx="1276782" cy="128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06"/>
            <a:ext cx="1473873" cy="1215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202088"/>
            <a:ext cx="12801600" cy="1486202"/>
          </a:xfrm>
          <a:prstGeom prst="rect">
            <a:avLst/>
          </a:prstGeom>
          <a:solidFill>
            <a:srgbClr val="FFF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243005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subjonctif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049"/>
            <a:ext cx="12801600" cy="65798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600" dirty="0" smtClean="0"/>
              <a:t>subjunctive is a ‘mood’, rather than a tense.</a:t>
            </a:r>
          </a:p>
          <a:p>
            <a:r>
              <a:rPr lang="en-US" sz="2600" dirty="0" smtClean="0"/>
              <a:t>The mood it conveys is normally one of doubt, judgement, emotion, necessity or possibility.</a:t>
            </a:r>
          </a:p>
          <a:p>
            <a:r>
              <a:rPr lang="en-US" sz="2600" dirty="0" smtClean="0"/>
              <a:t>Certain expressions in French always require a subjunctive. Some useful ones are:</a:t>
            </a:r>
          </a:p>
          <a:p>
            <a:pPr>
              <a:buNone/>
            </a:pPr>
            <a:r>
              <a:rPr lang="en-US" sz="2600" dirty="0" smtClean="0"/>
              <a:t>     </a:t>
            </a:r>
            <a:r>
              <a:rPr lang="en-US" sz="2600" b="1" dirty="0" err="1" smtClean="0">
                <a:solidFill>
                  <a:srgbClr val="FF0000"/>
                </a:solidFill>
              </a:rPr>
              <a:t>bien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que</a:t>
            </a:r>
            <a:r>
              <a:rPr lang="en-US" sz="2600" b="1" dirty="0" smtClean="0">
                <a:solidFill>
                  <a:srgbClr val="FF0000"/>
                </a:solidFill>
              </a:rPr>
              <a:t> – although-  </a:t>
            </a:r>
            <a:r>
              <a:rPr lang="en-US" sz="2600" b="1" dirty="0" err="1" smtClean="0">
                <a:solidFill>
                  <a:srgbClr val="0000FF"/>
                </a:solidFill>
              </a:rPr>
              <a:t>il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faut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que</a:t>
            </a:r>
            <a:r>
              <a:rPr lang="en-US" sz="2600" b="1" dirty="0" smtClean="0">
                <a:solidFill>
                  <a:srgbClr val="0000FF"/>
                </a:solidFill>
              </a:rPr>
              <a:t> – it is necessary that -  </a:t>
            </a:r>
            <a:r>
              <a:rPr lang="en-US" sz="2600" b="1" dirty="0" err="1" smtClean="0">
                <a:solidFill>
                  <a:srgbClr val="008000"/>
                </a:solidFill>
              </a:rPr>
              <a:t>jusqu’à</a:t>
            </a:r>
            <a:r>
              <a:rPr lang="en-US" sz="2600" b="1" dirty="0" smtClean="0">
                <a:solidFill>
                  <a:srgbClr val="008000"/>
                </a:solidFill>
              </a:rPr>
              <a:t> </a:t>
            </a:r>
            <a:r>
              <a:rPr lang="en-US" sz="2600" b="1" dirty="0" err="1" smtClean="0">
                <a:solidFill>
                  <a:srgbClr val="008000"/>
                </a:solidFill>
              </a:rPr>
              <a:t>ce</a:t>
            </a:r>
            <a:r>
              <a:rPr lang="en-US" sz="2600" b="1" dirty="0" smtClean="0">
                <a:solidFill>
                  <a:srgbClr val="008000"/>
                </a:solidFill>
              </a:rPr>
              <a:t> </a:t>
            </a:r>
            <a:r>
              <a:rPr lang="en-US" sz="2600" b="1" dirty="0" err="1" smtClean="0">
                <a:solidFill>
                  <a:srgbClr val="008000"/>
                </a:solidFill>
              </a:rPr>
              <a:t>que</a:t>
            </a:r>
            <a:r>
              <a:rPr lang="en-US" sz="2600" b="1" dirty="0" smtClean="0">
                <a:solidFill>
                  <a:srgbClr val="008000"/>
                </a:solidFill>
              </a:rPr>
              <a:t> – until </a:t>
            </a:r>
            <a:r>
              <a:rPr lang="en-US" sz="2600" b="1" i="1" dirty="0" smtClean="0"/>
              <a:t>(when it is</a:t>
            </a:r>
          </a:p>
          <a:p>
            <a:pPr>
              <a:buNone/>
            </a:pPr>
            <a:r>
              <a:rPr lang="en-US" sz="2600" b="1" i="1" dirty="0" smtClean="0"/>
              <a:t>     not followed by a time) -  </a:t>
            </a:r>
            <a:r>
              <a:rPr lang="en-US" sz="2600" b="1" dirty="0" smtClean="0">
                <a:solidFill>
                  <a:srgbClr val="FF00D3"/>
                </a:solidFill>
              </a:rPr>
              <a:t>je ne </a:t>
            </a:r>
            <a:r>
              <a:rPr lang="en-US" sz="2600" b="1" dirty="0" err="1" smtClean="0">
                <a:solidFill>
                  <a:srgbClr val="FF00D3"/>
                </a:solidFill>
              </a:rPr>
              <a:t>crois/pense</a:t>
            </a:r>
            <a:r>
              <a:rPr lang="en-US" sz="2600" b="1" dirty="0" smtClean="0">
                <a:solidFill>
                  <a:srgbClr val="FF00D3"/>
                </a:solidFill>
              </a:rPr>
              <a:t> pas </a:t>
            </a:r>
            <a:r>
              <a:rPr lang="en-US" sz="2600" b="1" dirty="0" err="1" smtClean="0">
                <a:solidFill>
                  <a:srgbClr val="FF00D3"/>
                </a:solidFill>
              </a:rPr>
              <a:t>que</a:t>
            </a:r>
            <a:r>
              <a:rPr lang="en-US" sz="2600" b="1" dirty="0" smtClean="0">
                <a:solidFill>
                  <a:srgbClr val="FF00D3"/>
                </a:solidFill>
              </a:rPr>
              <a:t>… – I don’t believe/think that…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00D3"/>
                </a:solidFill>
              </a:rPr>
              <a:t>    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pour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que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– so that – </a:t>
            </a: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vouloir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que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– to want that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rgbClr val="4D0079"/>
                </a:solidFill>
              </a:rPr>
              <a:t>…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</a:rPr>
              <a:t>préférer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 –to prefer that</a:t>
            </a:r>
            <a:endParaRPr lang="en-US" sz="2600" b="1" i="1" dirty="0" smtClean="0">
              <a:solidFill>
                <a:srgbClr val="4D0079"/>
              </a:solidFill>
            </a:endParaRPr>
          </a:p>
          <a:p>
            <a:r>
              <a:rPr lang="en-US" sz="2600" dirty="0" smtClean="0"/>
              <a:t>The subjunctive is mainly used in its present tense form.</a:t>
            </a:r>
          </a:p>
          <a:p>
            <a:r>
              <a:rPr lang="en-US" sz="2600" dirty="0" smtClean="0"/>
              <a:t>To make the stem of the subjunctive:  1) take the </a:t>
            </a:r>
            <a:r>
              <a:rPr lang="en-US" sz="2600" i="1" dirty="0" err="1" smtClean="0"/>
              <a:t>ils/elles</a:t>
            </a:r>
            <a:r>
              <a:rPr lang="en-US" sz="2600" i="1" dirty="0" smtClean="0"/>
              <a:t> </a:t>
            </a:r>
            <a:r>
              <a:rPr lang="en-US" sz="2600" dirty="0" smtClean="0"/>
              <a:t>form of the present tense indicative: 2) remove the –</a:t>
            </a:r>
            <a:r>
              <a:rPr lang="en-US" sz="2600" dirty="0" err="1" smtClean="0"/>
              <a:t>ent</a:t>
            </a:r>
            <a:r>
              <a:rPr lang="en-US" sz="2600" dirty="0" smtClean="0"/>
              <a:t> from the end 3) add: </a:t>
            </a:r>
            <a:r>
              <a:rPr lang="en-US" sz="2600" dirty="0" err="1" smtClean="0"/>
              <a:t>e/es/e/ions/iez/ent</a:t>
            </a:r>
            <a:endParaRPr lang="en-US" sz="2600" dirty="0" smtClean="0"/>
          </a:p>
          <a:p>
            <a:r>
              <a:rPr lang="en-US" sz="2600" dirty="0" smtClean="0"/>
              <a:t>These common verbs have an irregular stem: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43005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855099"/>
          <a:ext cx="10219565" cy="7437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913"/>
                <a:gridCol w="2043913"/>
                <a:gridCol w="2043913"/>
                <a:gridCol w="2043913"/>
                <a:gridCol w="2043913"/>
              </a:tblGrid>
              <a:tr h="1152144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Masculine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D3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Feminine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D3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MASCULINE</a:t>
                      </a:r>
                      <a:r>
                        <a:rPr lang="en-US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Plural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FEMININE PLURAL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Which?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QUEL?</a:t>
                      </a:r>
                      <a:endParaRPr lang="en-US" sz="3400" b="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QUELLE?</a:t>
                      </a:r>
                      <a:endParaRPr lang="en-US" sz="3400" b="0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QUELS?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QUELLES?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WHICH ONE?</a:t>
                      </a:r>
                      <a:endParaRPr lang="en-US" sz="3400" dirty="0">
                        <a:solidFill>
                          <a:srgbClr val="FF66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LEQUEL?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D3"/>
                          </a:solidFill>
                        </a:rPr>
                        <a:t>LAQUELLE?</a:t>
                      </a:r>
                      <a:endParaRPr lang="en-US" sz="28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LESQUELS?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LESQUELLES?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THE ONE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CELUI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CELLE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CEUX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CELLES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76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THIS ONE / THESE (HERE)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CELUI-CI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CELLE-CI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CEUX-CI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CELLES-CI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76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THAT ONE / THOSE (THERE)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CELUI-LÀ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CELLE-LÀ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CEUX-LÀ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CELLES-LÀ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2887" y="-49764"/>
            <a:ext cx="8889523" cy="904863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GB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Gender and Plural – Extension 1</a:t>
            </a:r>
            <a:endParaRPr lang="en-GB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2801601" cy="960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10372929" y="2056310"/>
            <a:ext cx="321651" cy="1024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10384747" y="3226567"/>
            <a:ext cx="321651" cy="1024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10372928" y="4373486"/>
            <a:ext cx="333470" cy="390654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20463" y="5824396"/>
            <a:ext cx="2169168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Demonstrative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32432" y="2067625"/>
            <a:ext cx="2169168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Interrogative adjective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5683" y="3305747"/>
            <a:ext cx="2169168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Interrogative pronoun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8088" y="1283538"/>
            <a:ext cx="6228536" cy="80389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6B00A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801600" cy="1243005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6400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kumimoji="0" lang="en-US" sz="62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subjonctif</a:t>
            </a:r>
            <a:r>
              <a:rPr kumimoji="0" lang="en-US" sz="6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-des </a:t>
            </a:r>
            <a:r>
              <a:rPr kumimoji="0" lang="en-US" sz="62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exemples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11997"/>
          <a:stretch>
            <a:fillRect/>
          </a:stretch>
        </p:blipFill>
        <p:spPr>
          <a:xfrm>
            <a:off x="0" y="27306"/>
            <a:ext cx="1297049" cy="121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819" y="9538"/>
            <a:ext cx="1276782" cy="12875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38"/>
            <a:ext cx="12801600" cy="959166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43005"/>
            <a:ext cx="12801600" cy="270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707" y="1472691"/>
            <a:ext cx="6066404" cy="1355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B00A3"/>
                </a:solidFill>
              </a:rPr>
              <a:t>Bien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j’</a:t>
            </a:r>
            <a:r>
              <a:rPr lang="en-US" b="1" u="sng" dirty="0" err="1" smtClean="0">
                <a:solidFill>
                  <a:srgbClr val="6B00A3"/>
                </a:solidFill>
              </a:rPr>
              <a:t>aie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soeurs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ma </a:t>
            </a:r>
            <a:r>
              <a:rPr lang="en-US" dirty="0" err="1" smtClean="0"/>
              <a:t>propre</a:t>
            </a:r>
            <a:r>
              <a:rPr lang="en-US" dirty="0" smtClean="0"/>
              <a:t> </a:t>
            </a:r>
            <a:r>
              <a:rPr lang="en-US" dirty="0" err="1" smtClean="0"/>
              <a:t>chambre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Je ne </a:t>
            </a:r>
            <a:r>
              <a:rPr lang="en-US" dirty="0" err="1" smtClean="0"/>
              <a:t>peux</a:t>
            </a:r>
            <a:r>
              <a:rPr lang="en-US" dirty="0" smtClean="0"/>
              <a:t> pas </a:t>
            </a:r>
            <a:r>
              <a:rPr lang="en-US" dirty="0" err="1" smtClean="0"/>
              <a:t>aller</a:t>
            </a:r>
            <a:r>
              <a:rPr lang="en-US" dirty="0" smtClean="0"/>
              <a:t> au </a:t>
            </a:r>
            <a:r>
              <a:rPr lang="en-US" dirty="0" err="1" smtClean="0"/>
              <a:t>ciné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err="1" smtClean="0">
                <a:solidFill>
                  <a:srgbClr val="6B00A3"/>
                </a:solidFill>
              </a:rPr>
              <a:t>’</a:t>
            </a:r>
            <a:r>
              <a:rPr lang="en-US" b="1" dirty="0" err="1" smtClean="0">
                <a:solidFill>
                  <a:srgbClr val="6B00A3"/>
                </a:solidFill>
              </a:rPr>
              <a:t>il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faut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je </a:t>
            </a:r>
            <a:r>
              <a:rPr lang="en-US" b="1" u="sng" dirty="0" err="1" smtClean="0">
                <a:solidFill>
                  <a:srgbClr val="6B00A3"/>
                </a:solidFill>
              </a:rPr>
              <a:t>fasse</a:t>
            </a:r>
            <a:r>
              <a:rPr lang="en-US" b="1" dirty="0" smtClean="0">
                <a:solidFill>
                  <a:srgbClr val="4D0079"/>
                </a:solidFill>
              </a:rPr>
              <a:t> </a:t>
            </a:r>
            <a:r>
              <a:rPr lang="en-US" dirty="0" err="1" smtClean="0"/>
              <a:t>mes</a:t>
            </a:r>
            <a:r>
              <a:rPr lang="en-US" dirty="0" smtClean="0"/>
              <a:t> devoirs de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grands</a:t>
            </a:r>
            <a:r>
              <a:rPr lang="en-US" dirty="0" smtClean="0"/>
              <a:t>-parents </a:t>
            </a:r>
            <a:r>
              <a:rPr lang="en-US" b="1" dirty="0" err="1" smtClean="0">
                <a:solidFill>
                  <a:srgbClr val="6B00A3"/>
                </a:solidFill>
              </a:rPr>
              <a:t>veulent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j’</a:t>
            </a:r>
            <a:r>
              <a:rPr lang="en-US" b="1" u="sng" dirty="0" err="1" smtClean="0">
                <a:solidFill>
                  <a:srgbClr val="6B00A3"/>
                </a:solidFill>
              </a:rPr>
              <a:t>aille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smtClean="0"/>
              <a:t>chez </a:t>
            </a:r>
            <a:r>
              <a:rPr lang="en-US" dirty="0" err="1" smtClean="0"/>
              <a:t>eux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week-end.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B00A3"/>
                </a:solidFill>
              </a:rPr>
              <a:t>Je ne </a:t>
            </a:r>
            <a:r>
              <a:rPr lang="en-US" b="1" dirty="0" err="1" smtClean="0">
                <a:solidFill>
                  <a:srgbClr val="6B00A3"/>
                </a:solidFill>
              </a:rPr>
              <a:t>crois</a:t>
            </a:r>
            <a:r>
              <a:rPr lang="en-US" b="1" dirty="0" smtClean="0">
                <a:solidFill>
                  <a:srgbClr val="6B00A3"/>
                </a:solidFill>
              </a:rPr>
              <a:t> pas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mon</a:t>
            </a:r>
            <a:r>
              <a:rPr lang="en-US" b="1" dirty="0" smtClean="0">
                <a:solidFill>
                  <a:srgbClr val="6B00A3"/>
                </a:solidFill>
              </a:rPr>
              <a:t> frère </a:t>
            </a:r>
            <a:r>
              <a:rPr lang="en-US" b="1" u="sng" dirty="0" err="1" smtClean="0">
                <a:solidFill>
                  <a:srgbClr val="6B00A3"/>
                </a:solidFill>
              </a:rPr>
              <a:t>puisse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err="1" smtClean="0"/>
              <a:t>venir</a:t>
            </a:r>
            <a:r>
              <a:rPr lang="en-US" dirty="0" smtClean="0"/>
              <a:t> avec </a:t>
            </a:r>
            <a:r>
              <a:rPr lang="en-US" dirty="0" err="1" smtClean="0"/>
              <a:t>moi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B00A3"/>
                </a:solidFill>
              </a:rPr>
              <a:t>Je </a:t>
            </a:r>
            <a:r>
              <a:rPr lang="en-US" b="1" dirty="0" err="1" smtClean="0">
                <a:solidFill>
                  <a:srgbClr val="6B00A3"/>
                </a:solidFill>
              </a:rPr>
              <a:t>préfère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les gens </a:t>
            </a:r>
            <a:r>
              <a:rPr lang="en-US" b="1" u="sng" dirty="0" err="1" smtClean="0">
                <a:solidFill>
                  <a:srgbClr val="6B00A3"/>
                </a:solidFill>
              </a:rPr>
              <a:t>soient</a:t>
            </a:r>
            <a:r>
              <a:rPr lang="en-US" b="1" u="sng" dirty="0" smtClean="0">
                <a:solidFill>
                  <a:srgbClr val="6B00A3"/>
                </a:solidFill>
              </a:rPr>
              <a:t> </a:t>
            </a:r>
            <a:r>
              <a:rPr lang="en-US" dirty="0" err="1" smtClean="0"/>
              <a:t>honnêtes</a:t>
            </a:r>
            <a:r>
              <a:rPr lang="en-US" dirty="0" smtClean="0"/>
              <a:t> et </a:t>
            </a:r>
            <a:r>
              <a:rPr lang="en-US" dirty="0" err="1" smtClean="0"/>
              <a:t>aimables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Je </a:t>
            </a:r>
            <a:r>
              <a:rPr lang="en-US" dirty="0" err="1" smtClean="0"/>
              <a:t>révise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soirs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B00A3"/>
                </a:solidFill>
              </a:rPr>
              <a:t>pour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je </a:t>
            </a:r>
            <a:r>
              <a:rPr lang="en-US" b="1" u="sng" dirty="0" err="1" smtClean="0">
                <a:solidFill>
                  <a:srgbClr val="6B00A3"/>
                </a:solidFill>
              </a:rPr>
              <a:t>comprenne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J’attends</a:t>
            </a:r>
            <a:r>
              <a:rPr lang="en-US" dirty="0" smtClean="0"/>
              <a:t> </a:t>
            </a:r>
            <a:r>
              <a:rPr lang="en-US" dirty="0" err="1" smtClean="0"/>
              <a:t>devant</a:t>
            </a:r>
            <a:r>
              <a:rPr lang="en-US" dirty="0" smtClean="0"/>
              <a:t> la </a:t>
            </a:r>
            <a:r>
              <a:rPr lang="en-US" dirty="0" err="1" smtClean="0"/>
              <a:t>gare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jusqu’à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ce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que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mon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</a:rPr>
              <a:t>père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b="1" u="sng" dirty="0" err="1" smtClean="0">
                <a:solidFill>
                  <a:srgbClr val="6B00A3"/>
                </a:solidFill>
              </a:rPr>
              <a:t>vienne</a:t>
            </a:r>
            <a:r>
              <a:rPr lang="en-US" dirty="0" smtClean="0"/>
              <a:t> me </a:t>
            </a:r>
            <a:r>
              <a:rPr lang="en-US" dirty="0" err="1" smtClean="0"/>
              <a:t>chercher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498754" y="1297049"/>
            <a:ext cx="6228536" cy="80389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6B00A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87908" y="1513225"/>
            <a:ext cx="6066404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B00A3"/>
                </a:solidFill>
              </a:rPr>
              <a:t>Although I </a:t>
            </a:r>
            <a:r>
              <a:rPr lang="en-US" b="1" u="sng" dirty="0" smtClean="0">
                <a:solidFill>
                  <a:srgbClr val="6B00A3"/>
                </a:solidFill>
              </a:rPr>
              <a:t>have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smtClean="0"/>
              <a:t>two sisters, I have my own bedroom.</a:t>
            </a:r>
          </a:p>
          <a:p>
            <a:pPr marL="457200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can’t go to the cinema because </a:t>
            </a:r>
            <a:r>
              <a:rPr lang="en-US" b="1" dirty="0" smtClean="0">
                <a:solidFill>
                  <a:srgbClr val="6B00A3"/>
                </a:solidFill>
              </a:rPr>
              <a:t>I must </a:t>
            </a:r>
            <a:r>
              <a:rPr lang="en-US" b="1" u="sng" dirty="0" smtClean="0">
                <a:solidFill>
                  <a:srgbClr val="6B00A3"/>
                </a:solidFill>
              </a:rPr>
              <a:t>do</a:t>
            </a:r>
            <a:r>
              <a:rPr lang="en-US" dirty="0" smtClean="0"/>
              <a:t> my </a:t>
            </a:r>
            <a:r>
              <a:rPr lang="en-US" dirty="0" err="1" smtClean="0"/>
              <a:t>maths</a:t>
            </a:r>
            <a:r>
              <a:rPr lang="en-US" dirty="0" smtClean="0"/>
              <a:t> homework.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My grandparents </a:t>
            </a:r>
            <a:r>
              <a:rPr lang="en-US" b="1" dirty="0" smtClean="0">
                <a:solidFill>
                  <a:srgbClr val="6B00A3"/>
                </a:solidFill>
              </a:rPr>
              <a:t>want me to </a:t>
            </a:r>
            <a:r>
              <a:rPr lang="en-US" b="1" u="sng" dirty="0" smtClean="0">
                <a:solidFill>
                  <a:srgbClr val="6B00A3"/>
                </a:solidFill>
              </a:rPr>
              <a:t>go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smtClean="0"/>
              <a:t>to their house this weekend.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B00A3"/>
                </a:solidFill>
              </a:rPr>
              <a:t>I don’t think that my brother </a:t>
            </a:r>
            <a:r>
              <a:rPr lang="en-US" b="1" u="sng" dirty="0" smtClean="0">
                <a:solidFill>
                  <a:srgbClr val="6B00A3"/>
                </a:solidFill>
              </a:rPr>
              <a:t>can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come with me.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B00A3"/>
                </a:solidFill>
              </a:rPr>
              <a:t>I prefer that people </a:t>
            </a:r>
            <a:r>
              <a:rPr lang="en-US" b="1" u="sng" dirty="0" smtClean="0">
                <a:solidFill>
                  <a:srgbClr val="6B00A3"/>
                </a:solidFill>
              </a:rPr>
              <a:t>are</a:t>
            </a:r>
            <a:r>
              <a:rPr lang="en-US" b="1" dirty="0" smtClean="0">
                <a:solidFill>
                  <a:srgbClr val="6B00A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honest and friendly.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revise every night </a:t>
            </a:r>
            <a:r>
              <a:rPr lang="en-US" b="1" dirty="0" smtClean="0">
                <a:solidFill>
                  <a:srgbClr val="6B00A3"/>
                </a:solidFill>
              </a:rPr>
              <a:t>so that I </a:t>
            </a:r>
            <a:r>
              <a:rPr lang="en-US" b="1" u="sng" dirty="0" smtClean="0">
                <a:solidFill>
                  <a:srgbClr val="6B00A3"/>
                </a:solidFill>
              </a:rPr>
              <a:t>understand</a:t>
            </a:r>
            <a:r>
              <a:rPr lang="en-US" dirty="0" smtClean="0"/>
              <a:t> French!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I’m waiting outside the station </a:t>
            </a:r>
            <a:r>
              <a:rPr lang="en-US" b="1" dirty="0" smtClean="0">
                <a:solidFill>
                  <a:srgbClr val="6B00A3"/>
                </a:solidFill>
              </a:rPr>
              <a:t>until my dad </a:t>
            </a:r>
            <a:r>
              <a:rPr lang="en-US" b="1" u="sng" dirty="0" smtClean="0">
                <a:solidFill>
                  <a:srgbClr val="6B00A3"/>
                </a:solidFill>
              </a:rPr>
              <a:t>comes</a:t>
            </a:r>
            <a:r>
              <a:rPr lang="en-US" dirty="0" smtClean="0"/>
              <a:t> to pick me up.</a:t>
            </a:r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65" y="3931698"/>
            <a:ext cx="2457907" cy="1656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69708" y="2997185"/>
            <a:ext cx="1460975" cy="1134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9981" y="0"/>
            <a:ext cx="3681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</a:t>
            </a:r>
            <a:r>
              <a:rPr lang="en-GB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adjectifs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37" y="923330"/>
            <a:ext cx="8998672" cy="897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Adjectives</a:t>
            </a:r>
            <a:r>
              <a:rPr lang="en-US" dirty="0" smtClean="0"/>
              <a:t> describe </a:t>
            </a:r>
            <a:r>
              <a:rPr lang="en-US" b="1" dirty="0" smtClean="0">
                <a:solidFill>
                  <a:srgbClr val="008000"/>
                </a:solidFill>
              </a:rPr>
              <a:t>nouns. </a:t>
            </a:r>
            <a:r>
              <a:rPr lang="en-US" dirty="0" smtClean="0"/>
              <a:t>In French, there are 2 main things that you need to know about adjectives and how to use them: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Most </a:t>
            </a:r>
            <a:r>
              <a:rPr lang="en-US" b="1" dirty="0" smtClean="0">
                <a:solidFill>
                  <a:srgbClr val="008000"/>
                </a:solidFill>
              </a:rPr>
              <a:t>adjectives </a:t>
            </a:r>
            <a:r>
              <a:rPr lang="en-US" dirty="0" smtClean="0">
                <a:solidFill>
                  <a:srgbClr val="FF0000"/>
                </a:solidFill>
              </a:rPr>
              <a:t>follow the noun</a:t>
            </a:r>
            <a:r>
              <a:rPr lang="en-US" dirty="0" smtClean="0"/>
              <a:t>. </a:t>
            </a:r>
            <a:r>
              <a:rPr lang="en-US" i="1" dirty="0" smtClean="0"/>
              <a:t>That means they come after it, not before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Most </a:t>
            </a:r>
            <a:r>
              <a:rPr lang="en-US" b="1" dirty="0" smtClean="0">
                <a:solidFill>
                  <a:srgbClr val="008000"/>
                </a:solidFill>
              </a:rPr>
              <a:t>adjectives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show the gender and the number of the noun they are describing</a:t>
            </a:r>
            <a:r>
              <a:rPr lang="en-US" dirty="0" smtClean="0"/>
              <a:t>.</a:t>
            </a:r>
          </a:p>
          <a:p>
            <a:pPr marL="457200" indent="-457200"/>
            <a:r>
              <a:rPr lang="en-US" dirty="0" smtClean="0"/>
              <a:t>      </a:t>
            </a:r>
            <a:r>
              <a:rPr lang="en-US" i="1" dirty="0" smtClean="0"/>
              <a:t>That means they show whether a noun is masculine, feminine or plural.</a:t>
            </a:r>
          </a:p>
          <a:p>
            <a:pPr marL="457200" indent="-457200"/>
            <a:endParaRPr lang="en-US" i="1" dirty="0" smtClean="0"/>
          </a:p>
          <a:p>
            <a:pPr marL="457200" indent="-457200"/>
            <a:endParaRPr lang="en-US" i="1" dirty="0" smtClean="0"/>
          </a:p>
          <a:p>
            <a:pPr marL="457200" indent="-457200"/>
            <a:endParaRPr lang="en-US" i="1" dirty="0" smtClean="0"/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0000FF"/>
                </a:solidFill>
              </a:rPr>
              <a:t>When an adjective is describing a masculine, singular noun, there is no change to its spelling.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D3"/>
                </a:solidFill>
              </a:rPr>
              <a:t>When an adjective is describing a feminine, singular noun, you usually </a:t>
            </a:r>
            <a:r>
              <a:rPr lang="en-US" sz="2800" b="1" i="1" dirty="0" smtClean="0">
                <a:solidFill>
                  <a:srgbClr val="FF0000"/>
                </a:solidFill>
              </a:rPr>
              <a:t>add an –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(unless it already ends in –</a:t>
            </a:r>
            <a:r>
              <a:rPr lang="en-US" sz="2800" i="1" dirty="0" err="1" smtClean="0">
                <a:solidFill>
                  <a:srgbClr val="000000"/>
                </a:solidFill>
              </a:rPr>
              <a:t>e</a:t>
            </a:r>
            <a:r>
              <a:rPr lang="en-US" sz="2800" i="1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0000FF"/>
                </a:solidFill>
              </a:rPr>
              <a:t>When an adjective is describing a masculine, plural noun, you usually </a:t>
            </a:r>
            <a:r>
              <a:rPr lang="en-US" sz="2800" b="1" i="1" dirty="0" smtClean="0">
                <a:solidFill>
                  <a:srgbClr val="FF0000"/>
                </a:solidFill>
              </a:rPr>
              <a:t>add an –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D3"/>
                </a:solidFill>
              </a:rPr>
              <a:t>When an adjective is describing a feminine, plural noun, </a:t>
            </a:r>
            <a:r>
              <a:rPr lang="en-US" sz="2800" b="1" i="1" dirty="0" smtClean="0">
                <a:solidFill>
                  <a:srgbClr val="FF00D3"/>
                </a:solidFill>
              </a:rPr>
              <a:t>you add –</a:t>
            </a:r>
            <a:r>
              <a:rPr lang="en-US" sz="2800" b="1" i="1" dirty="0" err="1" smtClean="0">
                <a:solidFill>
                  <a:srgbClr val="FF00D3"/>
                </a:solidFill>
              </a:rPr>
              <a:t>es</a:t>
            </a:r>
            <a:endParaRPr lang="en-US" sz="2800" b="1" i="1" dirty="0" smtClean="0">
              <a:solidFill>
                <a:srgbClr val="FF00D3"/>
              </a:solidFill>
            </a:endParaRPr>
          </a:p>
          <a:p>
            <a:pPr marL="457200" indent="-457200"/>
            <a:endParaRPr lang="en-US" sz="2800" b="1" i="1" dirty="0" smtClean="0">
              <a:solidFill>
                <a:srgbClr val="FF00D3"/>
              </a:solidFill>
            </a:endParaRPr>
          </a:p>
          <a:p>
            <a:pPr marL="457200" indent="-457200"/>
            <a:r>
              <a:rPr lang="en-US" b="1" i="1" dirty="0" smtClean="0">
                <a:solidFill>
                  <a:srgbClr val="0000FF"/>
                </a:solidFill>
              </a:rPr>
              <a:t>     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23330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370592" y="5262265"/>
            <a:ext cx="86778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456" y="1049769"/>
            <a:ext cx="1321888" cy="1717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7344" y="1013225"/>
            <a:ext cx="14542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un chat </a:t>
            </a:r>
            <a:r>
              <a:rPr lang="en-US" sz="3600" b="1" u="sng" dirty="0" smtClean="0">
                <a:solidFill>
                  <a:srgbClr val="0000FF"/>
                </a:solidFill>
              </a:rPr>
              <a:t>noir</a:t>
            </a:r>
            <a:endParaRPr lang="en-US" sz="3600" b="1" u="sng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321" y="4457690"/>
            <a:ext cx="1321888" cy="1717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344" y="4485000"/>
            <a:ext cx="1321888" cy="17177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5452" y="5902373"/>
            <a:ext cx="30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deux</a:t>
            </a:r>
            <a:r>
              <a:rPr lang="en-US" sz="3600" b="1" dirty="0" smtClean="0">
                <a:solidFill>
                  <a:srgbClr val="0000FF"/>
                </a:solidFill>
              </a:rPr>
              <a:t> chats </a:t>
            </a:r>
            <a:r>
              <a:rPr lang="en-US" sz="3600" b="1" u="sng" dirty="0" smtClean="0">
                <a:solidFill>
                  <a:srgbClr val="0000FF"/>
                </a:solidFill>
              </a:rPr>
              <a:t>noir</a:t>
            </a:r>
            <a:r>
              <a:rPr lang="en-US" sz="3600" b="1" u="sng" dirty="0" smtClean="0">
                <a:solidFill>
                  <a:srgbClr val="FF0000"/>
                </a:solidFill>
              </a:rPr>
              <a:t>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5452" y="2676053"/>
            <a:ext cx="14542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D3"/>
                </a:solidFill>
              </a:rPr>
              <a:t>une</a:t>
            </a:r>
            <a:r>
              <a:rPr lang="en-US" sz="3600" b="1" dirty="0" smtClean="0">
                <a:solidFill>
                  <a:srgbClr val="FF00D3"/>
                </a:solidFill>
              </a:rPr>
              <a:t> </a:t>
            </a:r>
            <a:r>
              <a:rPr lang="en-US" sz="3600" b="1" dirty="0" err="1" smtClean="0">
                <a:solidFill>
                  <a:srgbClr val="FF00D3"/>
                </a:solidFill>
              </a:rPr>
              <a:t>souris</a:t>
            </a:r>
            <a:r>
              <a:rPr lang="en-US" sz="3600" b="1" dirty="0" smtClean="0">
                <a:solidFill>
                  <a:srgbClr val="FF00D3"/>
                </a:solidFill>
              </a:rPr>
              <a:t> </a:t>
            </a:r>
            <a:r>
              <a:rPr lang="en-US" sz="3600" b="1" u="sng" dirty="0" smtClean="0">
                <a:solidFill>
                  <a:srgbClr val="FF00D3"/>
                </a:solidFill>
              </a:rPr>
              <a:t>noir</a:t>
            </a:r>
            <a:r>
              <a:rPr lang="en-US" sz="3600" b="1" u="sng" dirty="0" smtClean="0">
                <a:solidFill>
                  <a:srgbClr val="FF0000"/>
                </a:solidFill>
              </a:rPr>
              <a:t>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40625" y="7075392"/>
            <a:ext cx="1460975" cy="1134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69" y="7061737"/>
            <a:ext cx="1460975" cy="11344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08733" y="8210495"/>
            <a:ext cx="30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D3"/>
                </a:solidFill>
              </a:rPr>
              <a:t>deux</a:t>
            </a:r>
            <a:r>
              <a:rPr lang="en-US" sz="3600" b="1" dirty="0" smtClean="0">
                <a:solidFill>
                  <a:srgbClr val="FF00D3"/>
                </a:solidFill>
              </a:rPr>
              <a:t> </a:t>
            </a:r>
            <a:r>
              <a:rPr lang="en-US" sz="3600" b="1" dirty="0" err="1" smtClean="0">
                <a:solidFill>
                  <a:srgbClr val="FF00D3"/>
                </a:solidFill>
              </a:rPr>
              <a:t>souris</a:t>
            </a:r>
            <a:r>
              <a:rPr lang="en-US" sz="3600" b="1" dirty="0" smtClean="0">
                <a:solidFill>
                  <a:srgbClr val="FF00D3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D3"/>
                </a:solidFill>
              </a:rPr>
              <a:t>noir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es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991" y="0"/>
            <a:ext cx="11355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</a:t>
            </a:r>
            <a:r>
              <a:rPr lang="en-GB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adjectifs</a:t>
            </a:r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what you need to know!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23330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924918"/>
            <a:ext cx="1280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adjective already ends in –</a:t>
            </a:r>
            <a:r>
              <a:rPr lang="en-US" dirty="0" err="1" smtClean="0"/>
              <a:t>e</a:t>
            </a:r>
            <a:r>
              <a:rPr lang="en-US" dirty="0" smtClean="0"/>
              <a:t>, you don’t add another one for the feminine! </a:t>
            </a:r>
          </a:p>
          <a:p>
            <a:pPr marL="457200" indent="-457200"/>
            <a:r>
              <a:rPr lang="en-US" dirty="0" smtClean="0"/>
              <a:t>      EXEMPLE: facile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(easy) </a:t>
            </a:r>
            <a:r>
              <a:rPr lang="en-US" dirty="0" smtClean="0"/>
              <a:t>riche </a:t>
            </a:r>
            <a:r>
              <a:rPr lang="en-US" i="1" dirty="0" smtClean="0">
                <a:solidFill>
                  <a:srgbClr val="7F7F7F"/>
                </a:solidFill>
              </a:rPr>
              <a:t>(rich) </a:t>
            </a:r>
            <a:r>
              <a:rPr lang="en-US" dirty="0" err="1" smtClean="0"/>
              <a:t>jeune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7F7F7F"/>
                </a:solidFill>
              </a:rPr>
              <a:t>(young) ) </a:t>
            </a:r>
            <a:r>
              <a:rPr lang="en-US" dirty="0" err="1" smtClean="0"/>
              <a:t>jaune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(yellow) </a:t>
            </a:r>
            <a:r>
              <a:rPr lang="en-US" dirty="0" err="1" smtClean="0"/>
              <a:t>pratique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7F7F7F"/>
                </a:solidFill>
              </a:rPr>
              <a:t>(practical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8256"/>
            <a:ext cx="1280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Some adjectives don’t change in the feminine or in the plural. Here are some examples: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992048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2900680"/>
          <a:ext cx="12801600" cy="3794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49499"/>
                <a:gridCol w="83521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Shortened adjectives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sympa</a:t>
                      </a:r>
                      <a:r>
                        <a:rPr lang="en-US" b="0" dirty="0" smtClean="0"/>
                        <a:t> (short for </a:t>
                      </a:r>
                      <a:r>
                        <a:rPr lang="en-US" b="0" dirty="0" err="1" smtClean="0"/>
                        <a:t>sympathique</a:t>
                      </a:r>
                      <a:r>
                        <a:rPr lang="en-US" b="0" dirty="0" smtClean="0"/>
                        <a:t>)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Adjectives</a:t>
                      </a:r>
                      <a:r>
                        <a:rPr lang="en-US" b="1" baseline="0" dirty="0" smtClean="0"/>
                        <a:t> coming from another language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cool, top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(great, best )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, jazzy, solo,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</a:rPr>
                        <a:t>vidéo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, pop, soul, punk, tango 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(bright orange), 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snob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(snobby, snobbish)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Adjectives</a:t>
                      </a:r>
                      <a:r>
                        <a:rPr lang="en-US" b="1" baseline="0" dirty="0" smtClean="0"/>
                        <a:t> derived from nouns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marron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(brown –un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marron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= a chestnut) </a:t>
                      </a:r>
                    </a:p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or</a:t>
                      </a:r>
                      <a:r>
                        <a:rPr lang="en-US" b="0" dirty="0" smtClean="0"/>
                        <a:t> (gold)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argent</a:t>
                      </a:r>
                      <a:r>
                        <a:rPr lang="en-US" b="0" dirty="0" smtClean="0"/>
                        <a:t> (silver)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emeraude</a:t>
                      </a:r>
                      <a:r>
                        <a:rPr lang="en-US" b="0" dirty="0" smtClean="0"/>
                        <a:t> (emerald green)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cerise</a:t>
                      </a:r>
                      <a:r>
                        <a:rPr lang="en-US" b="0" baseline="0" dirty="0" smtClean="0"/>
                        <a:t> (cherry red) 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orange, turquoise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Compound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colour</a:t>
                      </a:r>
                      <a:r>
                        <a:rPr lang="en-US" b="1" baseline="0" dirty="0" smtClean="0"/>
                        <a:t> adjectives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bleu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clair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0" dirty="0" smtClean="0"/>
                        <a:t>(light blue)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vert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foncé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0" dirty="0" smtClean="0"/>
                        <a:t>(dark green) </a:t>
                      </a:r>
                    </a:p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bleu marine </a:t>
                      </a:r>
                      <a:r>
                        <a:rPr lang="en-US" b="0" dirty="0" smtClean="0"/>
                        <a:t>(navy blue)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rouge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tomate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0" dirty="0" smtClean="0"/>
                        <a:t>(tomato red)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bleu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vert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="0" dirty="0" smtClean="0"/>
                        <a:t>(</a:t>
                      </a:r>
                      <a:r>
                        <a:rPr lang="en-US" b="0" dirty="0" err="1" smtClean="0"/>
                        <a:t>bluey</a:t>
                      </a:r>
                      <a:r>
                        <a:rPr lang="en-US" b="0" dirty="0" smtClean="0"/>
                        <a:t> green)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558991" y="7018691"/>
            <a:ext cx="4055547" cy="20755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Chic (stylish) </a:t>
            </a:r>
            <a:r>
              <a:rPr lang="en-US" dirty="0" smtClean="0">
                <a:solidFill>
                  <a:srgbClr val="000000"/>
                </a:solidFill>
              </a:rPr>
              <a:t>doesn’t agree either…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701443" y="7018691"/>
            <a:ext cx="4459257" cy="2075566"/>
          </a:xfrm>
          <a:prstGeom prst="cloudCallout">
            <a:avLst>
              <a:gd name="adj1" fmla="val 25972"/>
              <a:gd name="adj2" fmla="val 65357"/>
            </a:avLst>
          </a:prstGeom>
          <a:solidFill>
            <a:srgbClr val="FF9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Rose (pink) </a:t>
            </a:r>
            <a:r>
              <a:rPr lang="en-US" dirty="0" smtClean="0">
                <a:solidFill>
                  <a:schemeClr val="tx1"/>
                </a:solidFill>
              </a:rPr>
              <a:t>DOES agree, even though it’s also a noun!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95" y="6923106"/>
            <a:ext cx="2409030" cy="244986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08" y="7558966"/>
            <a:ext cx="2517408" cy="2042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298" y="0"/>
            <a:ext cx="1148102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Some adjectives go in front of the noun </a:t>
            </a:r>
          </a:p>
          <a:p>
            <a:pPr algn="ctr"/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they are describing.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96895" y="2849382"/>
            <a:ext cx="126163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             </a:t>
            </a:r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           </a:t>
            </a:r>
            <a:r>
              <a:rPr lang="en-GB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                 </a:t>
            </a:r>
            <a:r>
              <a:rPr lang="en-GB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en-GB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8966"/>
            <a:ext cx="2517408" cy="2042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97" y="2067397"/>
            <a:ext cx="12801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These adjectives go in the </a:t>
            </a:r>
            <a:r>
              <a:rPr lang="en-US" sz="3200" b="1" dirty="0" smtClean="0">
                <a:solidFill>
                  <a:srgbClr val="6B00A3"/>
                </a:solidFill>
              </a:rPr>
              <a:t>BAGS</a:t>
            </a:r>
            <a:r>
              <a:rPr lang="en-US" sz="3200" dirty="0" smtClean="0"/>
              <a:t> and they are connected with: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75193" y="3139036"/>
            <a:ext cx="156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EAUTY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280053" y="3166346"/>
            <a:ext cx="156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IZE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28045" y="3181217"/>
            <a:ext cx="156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02237" y="3166346"/>
            <a:ext cx="264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OOD /BAD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895" y="4107787"/>
            <a:ext cx="28530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JOLI -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PRETTY</a:t>
            </a:r>
          </a:p>
          <a:p>
            <a:r>
              <a:rPr lang="en-US" sz="3200" b="1" dirty="0" smtClean="0"/>
              <a:t>BEAU -  </a:t>
            </a:r>
            <a:r>
              <a:rPr lang="en-US" sz="3200" dirty="0" smtClean="0">
                <a:solidFill>
                  <a:srgbClr val="7F7F7F"/>
                </a:solidFill>
              </a:rPr>
              <a:t>HANDSOME / </a:t>
            </a:r>
          </a:p>
          <a:p>
            <a:r>
              <a:rPr lang="en-US" sz="3200" dirty="0" smtClean="0">
                <a:solidFill>
                  <a:srgbClr val="7F7F7F"/>
                </a:solidFill>
              </a:rPr>
              <a:t>BEAUTIFUL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2329" y="4107787"/>
            <a:ext cx="323624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JEU</a:t>
            </a:r>
            <a:r>
              <a:rPr lang="en-US" sz="3200" b="1" dirty="0" smtClean="0">
                <a:solidFill>
                  <a:srgbClr val="000000"/>
                </a:solidFill>
              </a:rPr>
              <a:t>NE - </a:t>
            </a:r>
            <a:r>
              <a:rPr lang="en-US" sz="3200" dirty="0" smtClean="0">
                <a:solidFill>
                  <a:srgbClr val="7F7F7F"/>
                </a:solidFill>
              </a:rPr>
              <a:t>YOUNG</a:t>
            </a:r>
          </a:p>
          <a:p>
            <a:r>
              <a:rPr lang="en-US" sz="3200" b="1" dirty="0" smtClean="0"/>
              <a:t>VIEUX - </a:t>
            </a:r>
            <a:r>
              <a:rPr lang="en-US" sz="3200" dirty="0" smtClean="0">
                <a:solidFill>
                  <a:srgbClr val="7F7F7F"/>
                </a:solidFill>
              </a:rPr>
              <a:t>OLD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1827" y="4039308"/>
            <a:ext cx="4528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BON </a:t>
            </a:r>
            <a:r>
              <a:rPr lang="en-US" sz="3200" dirty="0" smtClean="0"/>
              <a:t>- </a:t>
            </a:r>
            <a:r>
              <a:rPr lang="en-US" sz="3200" dirty="0" smtClean="0">
                <a:solidFill>
                  <a:srgbClr val="7F7F7F"/>
                </a:solidFill>
              </a:rPr>
              <a:t>GOOD</a:t>
            </a:r>
          </a:p>
          <a:p>
            <a:r>
              <a:rPr lang="en-US" sz="3200" b="1" dirty="0" smtClean="0"/>
              <a:t>MAUVAIS - </a:t>
            </a:r>
            <a:r>
              <a:rPr lang="en-US" sz="3200" dirty="0" smtClean="0">
                <a:solidFill>
                  <a:srgbClr val="7F7F7F"/>
                </a:solidFill>
              </a:rPr>
              <a:t>BAD</a:t>
            </a:r>
          </a:p>
          <a:p>
            <a:r>
              <a:rPr lang="en-US" sz="3200" b="1" dirty="0" smtClean="0"/>
              <a:t>VILAIN - </a:t>
            </a:r>
            <a:r>
              <a:rPr lang="en-US" sz="3200" dirty="0" smtClean="0">
                <a:solidFill>
                  <a:srgbClr val="7F7F7F"/>
                </a:solidFill>
              </a:rPr>
              <a:t>NASTY </a:t>
            </a:r>
          </a:p>
          <a:p>
            <a:r>
              <a:rPr lang="en-US" sz="3200" b="1" dirty="0" smtClean="0"/>
              <a:t>MEILLEUR - </a:t>
            </a:r>
            <a:r>
              <a:rPr lang="en-US" sz="3200" dirty="0" smtClean="0">
                <a:solidFill>
                  <a:srgbClr val="7F7F7F"/>
                </a:solidFill>
              </a:rPr>
              <a:t>BETTER</a:t>
            </a:r>
          </a:p>
          <a:p>
            <a:r>
              <a:rPr lang="en-US" sz="3200" b="1" dirty="0" smtClean="0"/>
              <a:t>PIRE - </a:t>
            </a:r>
            <a:r>
              <a:rPr lang="en-US" sz="3200" dirty="0" smtClean="0">
                <a:solidFill>
                  <a:srgbClr val="7F7F7F"/>
                </a:solidFill>
              </a:rPr>
              <a:t>WORSE</a:t>
            </a:r>
          </a:p>
          <a:p>
            <a:r>
              <a:rPr lang="en-US" sz="3200" b="1" dirty="0" smtClean="0"/>
              <a:t>EXCELLENT – </a:t>
            </a:r>
          </a:p>
          <a:p>
            <a:r>
              <a:rPr lang="en-US" sz="3200" dirty="0" smtClean="0">
                <a:solidFill>
                  <a:srgbClr val="7F7F7F"/>
                </a:solidFill>
              </a:rPr>
              <a:t>EXCELLENT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70498" y="4107787"/>
            <a:ext cx="47336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PETIT - </a:t>
            </a:r>
            <a:r>
              <a:rPr lang="en-US" sz="3200" dirty="0" smtClean="0">
                <a:solidFill>
                  <a:srgbClr val="7F7F7F"/>
                </a:solidFill>
              </a:rPr>
              <a:t>SMALL</a:t>
            </a:r>
          </a:p>
          <a:p>
            <a:r>
              <a:rPr lang="en-US" sz="3200" b="1" dirty="0" smtClean="0"/>
              <a:t>GRAND – </a:t>
            </a:r>
            <a:r>
              <a:rPr lang="en-US" sz="3200" dirty="0" smtClean="0">
                <a:solidFill>
                  <a:srgbClr val="7F7F7F"/>
                </a:solidFill>
              </a:rPr>
              <a:t>BIG</a:t>
            </a:r>
          </a:p>
          <a:p>
            <a:r>
              <a:rPr lang="en-US" sz="3200" dirty="0" smtClean="0">
                <a:solidFill>
                  <a:srgbClr val="7F7F7F"/>
                </a:solidFill>
              </a:rPr>
              <a:t>              /GREAT</a:t>
            </a:r>
          </a:p>
          <a:p>
            <a:r>
              <a:rPr lang="en-US" sz="3200" b="1" dirty="0" smtClean="0"/>
              <a:t>COURT - </a:t>
            </a:r>
            <a:r>
              <a:rPr lang="en-US" sz="3200" dirty="0" smtClean="0">
                <a:solidFill>
                  <a:srgbClr val="7F7F7F"/>
                </a:solidFill>
              </a:rPr>
              <a:t>SHORT</a:t>
            </a:r>
          </a:p>
          <a:p>
            <a:r>
              <a:rPr lang="en-US" sz="3200" b="1" dirty="0" smtClean="0"/>
              <a:t>LONG - </a:t>
            </a:r>
            <a:r>
              <a:rPr lang="en-US" sz="3200" dirty="0" smtClean="0">
                <a:solidFill>
                  <a:srgbClr val="7F7F7F"/>
                </a:solidFill>
              </a:rPr>
              <a:t>LONG</a:t>
            </a:r>
          </a:p>
          <a:p>
            <a:r>
              <a:rPr lang="en-US" sz="3200" b="1" dirty="0" smtClean="0"/>
              <a:t>GROS – </a:t>
            </a:r>
            <a:r>
              <a:rPr lang="en-US" sz="3200" dirty="0" smtClean="0">
                <a:solidFill>
                  <a:srgbClr val="7F7F7F"/>
                </a:solidFill>
              </a:rPr>
              <a:t>BIG/ </a:t>
            </a:r>
          </a:p>
          <a:p>
            <a:r>
              <a:rPr lang="en-US" sz="3200" dirty="0" smtClean="0">
                <a:solidFill>
                  <a:srgbClr val="7F7F7F"/>
                </a:solidFill>
              </a:rPr>
              <a:t>              LARGE</a:t>
            </a:r>
          </a:p>
          <a:p>
            <a:endParaRPr lang="en-US" sz="3200" dirty="0">
              <a:solidFill>
                <a:srgbClr val="7F7F7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33" y="7578738"/>
            <a:ext cx="2517408" cy="2042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728" y="7558966"/>
            <a:ext cx="2517408" cy="20422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193" y="7558966"/>
            <a:ext cx="2517408" cy="204223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1754327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-1" y="2951006"/>
            <a:ext cx="128016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1" y="7558966"/>
            <a:ext cx="128016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753" y="0"/>
            <a:ext cx="798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Irregular adjective patterns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23330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924918"/>
            <a:ext cx="1280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adjectives do more than simply add an –</a:t>
            </a:r>
            <a:r>
              <a:rPr lang="en-US" dirty="0" err="1" smtClean="0"/>
              <a:t>e</a:t>
            </a:r>
            <a:r>
              <a:rPr lang="en-US" dirty="0" smtClean="0"/>
              <a:t> or an –</a:t>
            </a:r>
            <a:r>
              <a:rPr lang="en-US" dirty="0" err="1" smtClean="0"/>
              <a:t>s</a:t>
            </a:r>
            <a:r>
              <a:rPr lang="en-US" dirty="0" smtClean="0"/>
              <a:t> at the end. Their ending will vary, according to the gender of the noun they describe like this: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786692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810462"/>
          <a:ext cx="12801600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  <a:gridCol w="2133600"/>
                <a:gridCol w="2133600"/>
              </a:tblGrid>
              <a:tr h="117711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If it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ends like this: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The feminine will change to this: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Des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none" baseline="0" dirty="0" err="1" smtClean="0">
                          <a:solidFill>
                            <a:schemeClr val="tx1"/>
                          </a:solidFill>
                        </a:rPr>
                        <a:t>exemples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Masculine singular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u="none" dirty="0" err="1" smtClean="0">
                          <a:solidFill>
                            <a:schemeClr val="tx1"/>
                          </a:solidFill>
                        </a:rPr>
                        <a:t>Femininine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 singular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Masculine plural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Feminine plural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-et*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ète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inquiet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inquiète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inquiet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inquiètes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ère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cher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chère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chers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chères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eur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euse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heureux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heureuse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heureux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heureuses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jaloux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jalouse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jaloux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jalouses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sportif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sportives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sportifs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sportives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che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/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que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franc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turc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franche</a:t>
                      </a:r>
                      <a:endParaRPr lang="en-US" dirty="0" smtClean="0">
                        <a:solidFill>
                          <a:srgbClr val="FF00D3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turque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francs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turcs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franches</a:t>
                      </a:r>
                      <a:endParaRPr lang="en-US" dirty="0" smtClean="0">
                        <a:solidFill>
                          <a:srgbClr val="FF00D3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turques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eil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-el,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-an,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-on, -en, -et*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ot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, -as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Double</a:t>
                      </a:r>
                      <a:r>
                        <a:rPr lang="en-US" i="1" baseline="0" dirty="0" smtClean="0">
                          <a:solidFill>
                            <a:srgbClr val="000000"/>
                          </a:solidFill>
                        </a:rPr>
                        <a:t> consonant + </a:t>
                      </a:r>
                      <a:r>
                        <a:rPr lang="en-US" i="0" baseline="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cruel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net</a:t>
                      </a:r>
                    </a:p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cruelle</a:t>
                      </a:r>
                      <a:endParaRPr lang="en-US" dirty="0" smtClean="0">
                        <a:solidFill>
                          <a:srgbClr val="FF00D3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nette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cruels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net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cruelles</a:t>
                      </a:r>
                      <a:endParaRPr lang="en-US" dirty="0" smtClean="0">
                        <a:solidFill>
                          <a:srgbClr val="FF00D3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FF00D3"/>
                          </a:solidFill>
                        </a:rPr>
                        <a:t>nettes</a:t>
                      </a:r>
                      <a:endParaRPr lang="en-US" dirty="0">
                        <a:solidFill>
                          <a:srgbClr val="FF00D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88577" y="8010737"/>
            <a:ext cx="27156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There are exceptions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to this rule!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4179" y="7567072"/>
          <a:ext cx="6397422" cy="200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288"/>
                <a:gridCol w="1580778"/>
                <a:gridCol w="1567267"/>
                <a:gridCol w="1655089"/>
              </a:tblGrid>
              <a:tr h="417883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favori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favorite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long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longue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frais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fraîche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doux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douce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roux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rousse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gros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grosse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épais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épaisse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meilleur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meilleure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gentil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gentille</a:t>
                      </a:r>
                      <a:endParaRPr lang="en-US" sz="2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32124"/>
            <a:ext cx="2918358" cy="1966951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5674588" y="7632124"/>
            <a:ext cx="567459" cy="1937791"/>
          </a:xfrm>
          <a:prstGeom prst="rightBrace">
            <a:avLst/>
          </a:prstGeom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6632"/>
            <a:ext cx="1280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More facts about adjectives: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44485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71029"/>
            <a:ext cx="12801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6B00A3"/>
                </a:solidFill>
              </a:rPr>
              <a:t>Some adjectives have irregular singular and plural forms, but they all have a pattern in common. These adjective are in the </a:t>
            </a:r>
            <a:r>
              <a:rPr lang="en-US" b="1" dirty="0" smtClean="0">
                <a:solidFill>
                  <a:srgbClr val="6B00A3"/>
                </a:solidFill>
              </a:rPr>
              <a:t>BAGS</a:t>
            </a:r>
            <a:r>
              <a:rPr lang="en-US" dirty="0" smtClean="0">
                <a:solidFill>
                  <a:srgbClr val="6B00A3"/>
                </a:solidFill>
              </a:rPr>
              <a:t> and go in front of the noun:</a:t>
            </a:r>
            <a:endParaRPr lang="en-US" dirty="0">
              <a:solidFill>
                <a:srgbClr val="6B00A3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139123"/>
          <a:ext cx="12801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560320"/>
                <a:gridCol w="2560320"/>
                <a:gridCol w="2560320"/>
                <a:gridCol w="2560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Masculine singular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Masculine singular before</a:t>
                      </a:r>
                      <a:r>
                        <a:rPr lang="en-US" sz="2400" baseline="0" dirty="0" smtClean="0"/>
                        <a:t> a noun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Feminine singular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Masculine</a:t>
                      </a:r>
                      <a:r>
                        <a:rPr lang="en-US" sz="2400" baseline="0" dirty="0" smtClean="0"/>
                        <a:t> plural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Feminine</a:t>
                      </a:r>
                      <a:r>
                        <a:rPr lang="en-US" sz="2400" baseline="0" dirty="0" smtClean="0"/>
                        <a:t> plural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beau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</a:rPr>
                        <a:t>bel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D3"/>
                          </a:solidFill>
                        </a:rPr>
                        <a:t>belle</a:t>
                      </a:r>
                      <a:endParaRPr lang="en-US" sz="2400" b="1" dirty="0">
                        <a:solidFill>
                          <a:srgbClr val="FF00D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beaux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D3"/>
                          </a:solidFill>
                        </a:rPr>
                        <a:t>belles</a:t>
                      </a:r>
                      <a:endParaRPr lang="en-US" sz="2400" b="1" dirty="0">
                        <a:solidFill>
                          <a:srgbClr val="FF00D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nouveau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</a:rPr>
                        <a:t>nouvel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D3"/>
                          </a:solidFill>
                        </a:rPr>
                        <a:t>nouvelle</a:t>
                      </a:r>
                      <a:endParaRPr lang="en-US" sz="2400" b="1" dirty="0">
                        <a:solidFill>
                          <a:srgbClr val="FF00D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nouveaux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D3"/>
                          </a:solidFill>
                        </a:rPr>
                        <a:t>nouvelles</a:t>
                      </a:r>
                      <a:endParaRPr lang="en-US" sz="2400" b="1" dirty="0">
                        <a:solidFill>
                          <a:srgbClr val="FF00D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</a:rPr>
                        <a:t>vieux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</a:rPr>
                        <a:t>vieil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D3"/>
                          </a:solidFill>
                        </a:rPr>
                        <a:t>vieille</a:t>
                      </a:r>
                      <a:endParaRPr lang="en-US" sz="2400" b="1" dirty="0">
                        <a:solidFill>
                          <a:srgbClr val="FF00D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</a:rPr>
                        <a:t>vieux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D3"/>
                          </a:solidFill>
                        </a:rPr>
                        <a:t>vieilles</a:t>
                      </a:r>
                      <a:endParaRPr lang="en-US" sz="2400" b="1" dirty="0">
                        <a:solidFill>
                          <a:srgbClr val="FF00D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" y="7255366"/>
            <a:ext cx="1781649" cy="1200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4223"/>
            <a:ext cx="12801600" cy="96012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" y="4487089"/>
            <a:ext cx="12801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B00A3"/>
                </a:solidFill>
              </a:rPr>
              <a:t>There are some adjectives which can go either before or after the noun they are describing. However, their meaning will change, according to where they are placed.</a:t>
            </a:r>
            <a:endParaRPr lang="en-US" dirty="0">
              <a:solidFill>
                <a:srgbClr val="6B00A3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14221" y="5783223"/>
          <a:ext cx="5217042" cy="3794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9014"/>
                <a:gridCol w="1739014"/>
                <a:gridCol w="1739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ancien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old</a:t>
                      </a:r>
                      <a:r>
                        <a:rPr lang="en-US" sz="1400" b="0" baseline="0" dirty="0" smtClean="0"/>
                        <a:t> (as in old friend)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ancient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brave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fine, amiable,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brave, courageous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certain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certain - some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certain – definite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cher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dear (beloved)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dear</a:t>
                      </a:r>
                      <a:r>
                        <a:rPr lang="en-US" sz="1400" baseline="0" dirty="0" smtClean="0"/>
                        <a:t> (expensive)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curieux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curious</a:t>
                      </a:r>
                      <a:r>
                        <a:rPr lang="en-US" sz="1400" baseline="0" dirty="0" smtClean="0"/>
                        <a:t> - strange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curious - inquisitive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dernier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final, last ever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last (as</a:t>
                      </a:r>
                      <a:r>
                        <a:rPr lang="en-US" sz="1400" baseline="0" dirty="0" smtClean="0"/>
                        <a:t> in last week)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grand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great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gros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même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very (le jour </a:t>
                      </a:r>
                      <a:r>
                        <a:rPr lang="en-US" sz="1200" dirty="0" err="1" smtClean="0"/>
                        <a:t>même</a:t>
                      </a:r>
                      <a:r>
                        <a:rPr lang="en-US" sz="1200" dirty="0" smtClean="0"/>
                        <a:t>-the very day)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pauvre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Poor – to be pitied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Poor – without wealth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25840" y="5783223"/>
          <a:ext cx="5620384" cy="3423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0775"/>
                <a:gridCol w="1725731"/>
                <a:gridCol w="2323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prochain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Next – usually in front of the noun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Next – with time phrases =</a:t>
                      </a:r>
                      <a:r>
                        <a:rPr lang="en-US" sz="1200" baseline="0" dirty="0" smtClean="0"/>
                        <a:t> after the noun – la </a:t>
                      </a:r>
                      <a:r>
                        <a:rPr lang="en-US" sz="1200" baseline="0" dirty="0" err="1" smtClean="0"/>
                        <a:t>semaine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prochaine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propre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pur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pure -  simple, plain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pure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 unaltered, unsullied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rare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rare -  precious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rare - infrequent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sale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nasty, rotten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seul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only, sole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lonely / alone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simple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- pure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– not complex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véritable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 - genuine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vrai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25503" y="5348863"/>
            <a:ext cx="2816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       AFTER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86131" y="5348863"/>
            <a:ext cx="3495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              AFTER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2-08-17 at 11.40.01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2384" b="-3979"/>
          <a:stretch>
            <a:fillRect/>
          </a:stretch>
        </p:blipFill>
        <p:spPr>
          <a:xfrm>
            <a:off x="28451" y="983360"/>
            <a:ext cx="12773148" cy="8669648"/>
          </a:xfrm>
        </p:spPr>
      </p:pic>
      <p:sp>
        <p:nvSpPr>
          <p:cNvPr id="8" name="Rectangle 7"/>
          <p:cNvSpPr/>
          <p:nvPr/>
        </p:nvSpPr>
        <p:spPr>
          <a:xfrm>
            <a:off x="4238969" y="1"/>
            <a:ext cx="4323662" cy="904863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en-GB" sz="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calligramme</a:t>
            </a:r>
            <a:endParaRPr lang="en-GB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B00A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855099"/>
          <a:ext cx="10219565" cy="8101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913"/>
                <a:gridCol w="2043913"/>
                <a:gridCol w="2043913"/>
                <a:gridCol w="2043913"/>
                <a:gridCol w="2043913"/>
              </a:tblGrid>
              <a:tr h="1152144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Masculine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D3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Feminine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D3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MASCULINE</a:t>
                      </a:r>
                      <a:r>
                        <a:rPr lang="en-US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Plural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FEMININE PLURAL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mine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</a:t>
                      </a:r>
                      <a:r>
                        <a:rPr lang="en-US" sz="3400" b="1" baseline="0" dirty="0" smtClean="0">
                          <a:solidFill>
                            <a:srgbClr val="0000FF"/>
                          </a:solidFill>
                        </a:rPr>
                        <a:t> MIEN</a:t>
                      </a:r>
                      <a:endParaRPr lang="en-US" sz="3400" b="0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MIENNE</a:t>
                      </a:r>
                      <a:endParaRPr lang="en-US" sz="3400" b="0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 MIENS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LES MIENNES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yours</a:t>
                      </a:r>
                      <a:endParaRPr lang="en-US" sz="3400" dirty="0">
                        <a:solidFill>
                          <a:srgbClr val="FF66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 TIEN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TIENNE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 TIENS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LES TIENNES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His / hers</a:t>
                      </a:r>
                      <a:endParaRPr lang="en-US" sz="3400" dirty="0"/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 SIEN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SIENNE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 SIENS</a:t>
                      </a:r>
                      <a:endParaRPr lang="en-US" sz="3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</a:rPr>
                        <a:t>LES SIENNES</a:t>
                      </a:r>
                      <a:endParaRPr lang="en-US" sz="3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ours</a:t>
                      </a:r>
                      <a:endParaRPr lang="en-US" sz="3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 NÔTRE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NÔTRE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LES NÔTRES</a:t>
                      </a:r>
                      <a:endParaRPr lang="en-US" sz="3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yours</a:t>
                      </a:r>
                      <a:endParaRPr lang="en-US" sz="3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 VÔTRE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VÔTRE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LES VÔTRES</a:t>
                      </a:r>
                      <a:endParaRPr lang="en-US" sz="3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3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theirs</a:t>
                      </a:r>
                      <a:endParaRPr lang="en-US" sz="3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0000FF"/>
                          </a:solidFill>
                        </a:rPr>
                        <a:t>LE LEUR</a:t>
                      </a:r>
                      <a:endParaRPr lang="en-US" sz="3400" b="1" dirty="0">
                        <a:solidFill>
                          <a:srgbClr val="0000FF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D3"/>
                          </a:solidFill>
                        </a:rPr>
                        <a:t>LA LEUR</a:t>
                      </a:r>
                      <a:endParaRPr lang="en-US" sz="3400" b="1" dirty="0">
                        <a:solidFill>
                          <a:srgbClr val="FF00D3"/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LES LEURS</a:t>
                      </a:r>
                      <a:endParaRPr lang="en-US" sz="3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2172" y="-49764"/>
            <a:ext cx="9011670" cy="904863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GB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Gender and Plural – Extension 2</a:t>
            </a:r>
            <a:endParaRPr lang="en-GB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2801601" cy="960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10372928" y="2388849"/>
            <a:ext cx="333470" cy="61490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32432" y="4927000"/>
            <a:ext cx="2169168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/>
              <a:t>Possessive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99" y="2799937"/>
            <a:ext cx="2621513" cy="17668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87912" y="2799937"/>
            <a:ext cx="3269446" cy="6308013"/>
          </a:xfrm>
          <a:prstGeom prst="rect">
            <a:avLst/>
          </a:prstGeom>
          <a:solidFill>
            <a:srgbClr val="FFF27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96953" y="2798349"/>
            <a:ext cx="3269446" cy="6308013"/>
          </a:xfrm>
          <a:prstGeom prst="rect">
            <a:avLst/>
          </a:prstGeom>
          <a:solidFill>
            <a:srgbClr val="FFF27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0"/>
            <a:ext cx="1152144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règles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avec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rules with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B00A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0080" y="1701324"/>
            <a:ext cx="5656263" cy="89566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À = to / at / in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080" y="3044824"/>
            <a:ext cx="5656263" cy="6556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la =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la</a:t>
            </a: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 =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 </a:t>
            </a: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MAIS!</a:t>
            </a: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le = au</a:t>
            </a: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les = aux</a:t>
            </a:r>
          </a:p>
          <a:p>
            <a:pPr algn="ctr">
              <a:buNone/>
            </a:pP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cannot say</a:t>
            </a:r>
          </a:p>
          <a:p>
            <a:pPr algn="ctr">
              <a:buNone/>
            </a:pPr>
            <a:r>
              <a:rPr lang="en-US" sz="3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</a:t>
            </a:r>
            <a:r>
              <a:rPr lang="en-US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 </a:t>
            </a: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</a:t>
            </a:r>
            <a:r>
              <a:rPr lang="en-US" sz="3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</a:t>
            </a:r>
            <a:r>
              <a:rPr lang="en-US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</a:t>
            </a:r>
            <a:r>
              <a:rPr lang="en-US" sz="3200" b="1" i="1" dirty="0" smtClean="0">
                <a:solidFill>
                  <a:srgbClr val="FF0000"/>
                </a:solidFill>
              </a:rPr>
              <a:t>!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03036" y="1701324"/>
            <a:ext cx="5658485" cy="8956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De = of /from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65563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+ la = de la</a:t>
            </a: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+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 = de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MAIS!</a:t>
            </a: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+ le = du</a:t>
            </a: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+ les = des</a:t>
            </a:r>
          </a:p>
          <a:p>
            <a:pPr algn="ctr">
              <a:buNone/>
            </a:pP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cannot say</a:t>
            </a:r>
          </a:p>
          <a:p>
            <a:pPr algn="ctr">
              <a:buNone/>
            </a:pPr>
            <a:r>
              <a:rPr lang="en-US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le </a:t>
            </a: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</a:t>
            </a:r>
            <a:r>
              <a:rPr lang="en-US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les</a:t>
            </a: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algn="ctr">
              <a:buNone/>
            </a:pP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701324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236" y="2796761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9106362"/>
            <a:ext cx="12801600" cy="49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These rules apply every time you use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à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or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front of the definite article!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106362"/>
            <a:ext cx="1280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77"/>
            <a:ext cx="12801600" cy="5429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present tense of regular verbs: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" y="1683054"/>
            <a:ext cx="4329405" cy="7356563"/>
          </a:xfrm>
        </p:spPr>
        <p:txBody>
          <a:bodyPr anchor="b">
            <a:normAutofit fontScale="92500" lnSpcReduction="20000"/>
          </a:bodyPr>
          <a:lstStyle/>
          <a:p>
            <a:pPr>
              <a:buNone/>
            </a:pPr>
            <a:r>
              <a:rPr lang="en-US" u="sng" dirty="0" err="1" smtClean="0">
                <a:latin typeface="Comic Sans MS"/>
                <a:cs typeface="Comic Sans MS"/>
              </a:rPr>
              <a:t>Jouer</a:t>
            </a:r>
            <a:r>
              <a:rPr lang="en-US" u="sng" dirty="0" smtClean="0">
                <a:latin typeface="Comic Sans MS"/>
                <a:cs typeface="Comic Sans MS"/>
              </a:rPr>
              <a:t> – to play</a:t>
            </a:r>
          </a:p>
          <a:p>
            <a:pPr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Je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Tu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es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Il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Elle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Nous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ons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Vous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ez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Ils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Elles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jou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304" y="1205411"/>
            <a:ext cx="2877221" cy="64633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verbs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4885853" y="1205411"/>
            <a:ext cx="2877221" cy="64633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ir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verbs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38610" y="1205411"/>
            <a:ext cx="2877221" cy="64633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-re verbs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80121" y="1683054"/>
            <a:ext cx="4329405" cy="7356563"/>
          </a:xfrm>
          <a:prstGeom prst="rect">
            <a:avLst/>
          </a:prstGeom>
        </p:spPr>
        <p:txBody>
          <a:bodyPr vert="horz" lIns="128016" tIns="64008" rIns="128016" bIns="64008" rtlCol="0" anchor="b">
            <a:normAutofit fontScale="92500" lnSpcReduction="20000"/>
          </a:bodyPr>
          <a:lstStyle/>
          <a:p>
            <a:pPr marL="480060" indent="-480060">
              <a:spcBef>
                <a:spcPct val="20000"/>
              </a:spcBef>
              <a:defRPr/>
            </a:pPr>
            <a:r>
              <a:rPr lang="en-US" sz="4500" u="sng" dirty="0" err="1" smtClean="0">
                <a:latin typeface="Comic Sans MS"/>
                <a:cs typeface="Comic Sans MS"/>
              </a:rPr>
              <a:t>Finir</a:t>
            </a:r>
            <a:r>
              <a:rPr lang="en-US" sz="4500" u="sng" dirty="0" smtClean="0">
                <a:latin typeface="Comic Sans MS"/>
                <a:cs typeface="Comic Sans MS"/>
              </a:rPr>
              <a:t> –</a:t>
            </a:r>
            <a:r>
              <a:rPr lang="en-US" sz="4500" u="sng" dirty="0" err="1" smtClean="0">
                <a:latin typeface="Comic Sans MS"/>
                <a:cs typeface="Comic Sans MS"/>
              </a:rPr>
              <a:t>to</a:t>
            </a:r>
            <a:r>
              <a:rPr lang="en-US" sz="4500" u="sng" dirty="0" smtClean="0">
                <a:latin typeface="Comic Sans MS"/>
                <a:cs typeface="Comic Sans MS"/>
              </a:rPr>
              <a:t> finish</a:t>
            </a:r>
          </a:p>
          <a:p>
            <a:pPr marL="480060" indent="-480060" algn="ctr">
              <a:spcBef>
                <a:spcPct val="20000"/>
              </a:spcBef>
              <a:defRPr/>
            </a:pPr>
            <a:endParaRPr lang="en-US" sz="45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Je fin</a:t>
            </a:r>
            <a:r>
              <a:rPr lang="en-US" sz="45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Tu</a:t>
            </a:r>
            <a:r>
              <a:rPr lang="en-US" sz="4500" dirty="0" smtClean="0">
                <a:latin typeface="Comic Sans MS"/>
                <a:cs typeface="Comic Sans MS"/>
              </a:rPr>
              <a:t> fin</a:t>
            </a:r>
            <a:r>
              <a:rPr lang="en-US" sz="45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Il </a:t>
            </a:r>
            <a:r>
              <a:rPr lang="en-US" sz="4500" dirty="0" err="1" smtClean="0">
                <a:latin typeface="Comic Sans MS"/>
                <a:cs typeface="Comic Sans MS"/>
              </a:rPr>
              <a:t>fin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Elle </a:t>
            </a:r>
            <a:r>
              <a:rPr lang="en-US" sz="4500" dirty="0" err="1" smtClean="0">
                <a:latin typeface="Comic Sans MS"/>
                <a:cs typeface="Comic Sans MS"/>
              </a:rPr>
              <a:t>fin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endParaRPr lang="en-US" sz="45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Nous </a:t>
            </a:r>
            <a:r>
              <a:rPr lang="en-US" sz="4500" dirty="0" err="1" smtClean="0">
                <a:latin typeface="Comic Sans MS"/>
                <a:cs typeface="Comic Sans MS"/>
              </a:rPr>
              <a:t>fin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issons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Vous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fin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issez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Ils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fin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issent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Elles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fin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issent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36659" y="1683054"/>
            <a:ext cx="4563517" cy="7356563"/>
          </a:xfrm>
          <a:prstGeom prst="rect">
            <a:avLst/>
          </a:prstGeom>
        </p:spPr>
        <p:txBody>
          <a:bodyPr vert="horz" lIns="128016" tIns="64008" rIns="128016" bIns="64008" rtlCol="0" anchor="b">
            <a:normAutofit fontScale="92500" lnSpcReduction="20000"/>
          </a:bodyPr>
          <a:lstStyle/>
          <a:p>
            <a:pPr marL="480060" indent="-480060">
              <a:spcBef>
                <a:spcPct val="20000"/>
              </a:spcBef>
              <a:defRPr/>
            </a:pPr>
            <a:r>
              <a:rPr lang="en-US" sz="4500" u="sng" dirty="0" err="1" smtClean="0">
                <a:latin typeface="Comic Sans MS"/>
                <a:cs typeface="Comic Sans MS"/>
              </a:rPr>
              <a:t>Vendre</a:t>
            </a:r>
            <a:r>
              <a:rPr lang="en-US" sz="4500" u="sng" dirty="0" smtClean="0">
                <a:latin typeface="Comic Sans MS"/>
                <a:cs typeface="Comic Sans MS"/>
              </a:rPr>
              <a:t> – to sell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4500" u="sng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Je vend</a:t>
            </a:r>
            <a:r>
              <a:rPr lang="en-US" sz="45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tu</a:t>
            </a:r>
            <a:r>
              <a:rPr lang="en-US" sz="4500" dirty="0" smtClean="0">
                <a:latin typeface="Comic Sans MS"/>
                <a:cs typeface="Comic Sans MS"/>
              </a:rPr>
              <a:t> vend</a:t>
            </a:r>
            <a:r>
              <a:rPr lang="en-US" sz="45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Il vend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Elle vend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45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Nous </a:t>
            </a:r>
            <a:r>
              <a:rPr lang="en-US" sz="4500" dirty="0" err="1" smtClean="0">
                <a:latin typeface="Comic Sans MS"/>
                <a:cs typeface="Comic Sans MS"/>
              </a:rPr>
              <a:t>vend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ons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Vous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vend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ez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Ils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vend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Elles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vend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sz="45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82245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206501" y="5216802"/>
            <a:ext cx="8718955" cy="5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150049" y="5214579"/>
            <a:ext cx="8718955" cy="5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572" y="2"/>
            <a:ext cx="12788028" cy="96011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572" y="1"/>
            <a:ext cx="12788027" cy="8822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77"/>
            <a:ext cx="12801600" cy="54292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present tense of </a:t>
            </a:r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modal</a:t>
            </a:r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verbs: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" y="1438740"/>
            <a:ext cx="4329405" cy="7356563"/>
          </a:xfrm>
        </p:spPr>
        <p:txBody>
          <a:bodyPr anchor="b"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Je </a:t>
            </a:r>
            <a:r>
              <a:rPr lang="en-US" dirty="0" err="1" smtClean="0">
                <a:latin typeface="Comic Sans MS"/>
                <a:cs typeface="Comic Sans MS"/>
              </a:rPr>
              <a:t>veu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Tu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Il </a:t>
            </a:r>
            <a:r>
              <a:rPr lang="en-US" dirty="0" err="1" smtClean="0">
                <a:latin typeface="Comic Sans MS"/>
                <a:cs typeface="Comic Sans MS"/>
              </a:rPr>
              <a:t>veu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Elle </a:t>
            </a:r>
            <a:r>
              <a:rPr lang="en-US" dirty="0" err="1" smtClean="0">
                <a:latin typeface="Comic Sans MS"/>
                <a:cs typeface="Comic Sans MS"/>
              </a:rPr>
              <a:t>veu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Nous </a:t>
            </a:r>
            <a:r>
              <a:rPr lang="en-US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voul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ons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Vous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voul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ez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Ils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veu</a:t>
            </a:r>
            <a:r>
              <a:rPr lang="en-US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l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Elles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veu</a:t>
            </a:r>
            <a:r>
              <a:rPr lang="en-US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l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304" y="884469"/>
            <a:ext cx="2877221" cy="11757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Vouloir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to want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4885853" y="884469"/>
            <a:ext cx="2877221" cy="11757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B00A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Pouvoir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to be able / can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8482379" y="884469"/>
            <a:ext cx="4319220" cy="11757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Devoir – to have to / must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80121" y="1411594"/>
            <a:ext cx="4329405" cy="7356563"/>
          </a:xfrm>
          <a:prstGeom prst="rect">
            <a:avLst/>
          </a:prstGeom>
        </p:spPr>
        <p:txBody>
          <a:bodyPr vert="horz" lIns="128016" tIns="64008" rIns="128016" bIns="64008" rtlCol="0" anchor="b">
            <a:normAutofit lnSpcReduction="10000"/>
          </a:bodyPr>
          <a:lstStyle/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Je </a:t>
            </a:r>
            <a:r>
              <a:rPr lang="en-US" sz="4500" dirty="0" err="1" smtClean="0">
                <a:latin typeface="Comic Sans MS"/>
                <a:cs typeface="Comic Sans MS"/>
              </a:rPr>
              <a:t>peu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Tu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peu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Il </a:t>
            </a:r>
            <a:r>
              <a:rPr lang="en-US" sz="4500" dirty="0" err="1" smtClean="0">
                <a:latin typeface="Comic Sans MS"/>
                <a:cs typeface="Comic Sans MS"/>
              </a:rPr>
              <a:t>peu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Elle </a:t>
            </a:r>
            <a:r>
              <a:rPr lang="en-US" sz="4500" dirty="0" err="1" smtClean="0">
                <a:latin typeface="Comic Sans MS"/>
                <a:cs typeface="Comic Sans MS"/>
              </a:rPr>
              <a:t>peu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endParaRPr lang="en-US" sz="45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Nous 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pouv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ons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Vous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pouv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ez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Ils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peu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Elles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peu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36659" y="1425167"/>
            <a:ext cx="4563517" cy="7356563"/>
          </a:xfrm>
          <a:prstGeom prst="rect">
            <a:avLst/>
          </a:prstGeom>
        </p:spPr>
        <p:txBody>
          <a:bodyPr vert="horz" lIns="128016" tIns="64008" rIns="128016" bIns="64008" rtlCol="0" anchor="b">
            <a:normAutofit lnSpcReduction="10000"/>
          </a:bodyPr>
          <a:lstStyle/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Je </a:t>
            </a:r>
            <a:r>
              <a:rPr lang="en-US" sz="4500" dirty="0" err="1" smtClean="0">
                <a:latin typeface="Comic Sans MS"/>
                <a:cs typeface="Comic Sans MS"/>
              </a:rPr>
              <a:t>doi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Tu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doi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Il </a:t>
            </a:r>
            <a:r>
              <a:rPr lang="en-US" sz="4500" dirty="0" err="1" smtClean="0">
                <a:latin typeface="Comic Sans MS"/>
                <a:cs typeface="Comic Sans MS"/>
              </a:rPr>
              <a:t>doi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Elle </a:t>
            </a:r>
            <a:r>
              <a:rPr lang="en-US" sz="4500" dirty="0" err="1" smtClean="0">
                <a:latin typeface="Comic Sans MS"/>
                <a:cs typeface="Comic Sans MS"/>
              </a:rPr>
              <a:t>doi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endParaRPr lang="en-US" sz="45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smtClean="0">
                <a:latin typeface="Comic Sans MS"/>
                <a:cs typeface="Comic Sans MS"/>
              </a:rPr>
              <a:t>Nous 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dev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ons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Vous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dev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ez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Ils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doi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sz="45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4500" dirty="0" err="1" smtClean="0">
                <a:latin typeface="Comic Sans MS"/>
                <a:cs typeface="Comic Sans MS"/>
              </a:rPr>
              <a:t>Elles</a:t>
            </a:r>
            <a:r>
              <a:rPr lang="en-US" sz="4500" dirty="0" smtClean="0">
                <a:latin typeface="Comic Sans MS"/>
                <a:cs typeface="Comic Sans MS"/>
              </a:rPr>
              <a:t> </a:t>
            </a:r>
            <a:r>
              <a:rPr lang="en-US" sz="4500" dirty="0" err="1" smtClean="0">
                <a:latin typeface="Comic Sans MS"/>
                <a:cs typeface="Comic Sans MS"/>
              </a:rPr>
              <a:t>doi</a:t>
            </a:r>
            <a:r>
              <a:rPr lang="en-US" sz="4500" b="1" dirty="0" err="1" smtClean="0">
                <a:solidFill>
                  <a:srgbClr val="6B00A3"/>
                </a:solidFill>
                <a:latin typeface="Comic Sans MS"/>
                <a:cs typeface="Comic Sans MS"/>
              </a:rPr>
              <a:t>v</a:t>
            </a:r>
            <a:r>
              <a:rPr lang="en-US" sz="45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</a:t>
            </a:r>
            <a:endParaRPr lang="en-US" sz="45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82245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206501" y="5216802"/>
            <a:ext cx="8718955" cy="5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150049" y="5214579"/>
            <a:ext cx="8718955" cy="5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572" y="2"/>
            <a:ext cx="12788028" cy="96011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8795304"/>
            <a:ext cx="12801600" cy="805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 VERBS ARE FOLLOWED BY THE INFINITIVE OF ANOTHER VERB!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77"/>
            <a:ext cx="12801600" cy="5429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present tense of AVOIR and ÊTRE: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96" y="2201408"/>
            <a:ext cx="2999368" cy="6487891"/>
          </a:xfrm>
        </p:spPr>
        <p:txBody>
          <a:bodyPr anchor="b">
            <a:noAutofit/>
          </a:bodyPr>
          <a:lstStyle/>
          <a:p>
            <a:pPr>
              <a:buNone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J’ai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Tu</a:t>
            </a:r>
            <a:r>
              <a:rPr lang="en-US" sz="3900" dirty="0" smtClean="0">
                <a:latin typeface="Comic Sans MS"/>
                <a:cs typeface="Comic Sans MS"/>
              </a:rPr>
              <a:t> as </a:t>
            </a: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Il a</a:t>
            </a: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Elle a</a:t>
            </a:r>
          </a:p>
          <a:p>
            <a:pPr>
              <a:buNone/>
            </a:pP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Nous </a:t>
            </a:r>
            <a:r>
              <a:rPr lang="en-US" sz="3900" dirty="0" err="1" smtClean="0">
                <a:latin typeface="Comic Sans MS"/>
                <a:cs typeface="Comic Sans MS"/>
              </a:rPr>
              <a:t>avons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Vous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avez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Ils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ont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Elles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ont</a:t>
            </a:r>
            <a:endParaRPr lang="en-US" sz="3900" dirty="0"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82245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1940231" y="5377272"/>
            <a:ext cx="9039897" cy="5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572" y="2"/>
            <a:ext cx="12788028" cy="96011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67175" y="1167278"/>
            <a:ext cx="4342976" cy="10341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Avoir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 – to have</a:t>
            </a:r>
          </a:p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62229" y="2201408"/>
            <a:ext cx="2999368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I have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have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He has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She has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solidFill>
                <a:schemeClr val="accent5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We have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have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have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have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8062" y="1167278"/>
            <a:ext cx="4342976" cy="10341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ÊTRE – to BE</a:t>
            </a:r>
          </a:p>
          <a:p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609468" y="2201408"/>
            <a:ext cx="3487953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Je </a:t>
            </a:r>
            <a:r>
              <a:rPr lang="en-US" sz="3900" dirty="0" err="1" smtClean="0">
                <a:latin typeface="Comic Sans MS"/>
                <a:cs typeface="Comic Sans MS"/>
              </a:rPr>
              <a:t>suis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Tu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es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Il </a:t>
            </a:r>
            <a:r>
              <a:rPr lang="en-US" sz="3900" dirty="0" err="1" smtClean="0">
                <a:latin typeface="Comic Sans MS"/>
                <a:cs typeface="Comic Sans MS"/>
              </a:rPr>
              <a:t>est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Elle </a:t>
            </a:r>
            <a:r>
              <a:rPr lang="en-US" sz="3900" dirty="0" err="1" smtClean="0">
                <a:latin typeface="Comic Sans MS"/>
                <a:cs typeface="Comic Sans MS"/>
              </a:rPr>
              <a:t>est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Nous </a:t>
            </a:r>
            <a:r>
              <a:rPr lang="en-US" sz="3900" dirty="0" err="1" smtClean="0">
                <a:latin typeface="Comic Sans MS"/>
                <a:cs typeface="Comic Sans MS"/>
              </a:rPr>
              <a:t>sommes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Vous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êtes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Ils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sont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Elles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sont</a:t>
            </a:r>
            <a:endParaRPr lang="en-US" sz="3900" dirty="0" smtClean="0">
              <a:latin typeface="Comic Sans MS"/>
              <a:cs typeface="Comic Sans M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975276" y="2201408"/>
            <a:ext cx="2999368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I am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are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He is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She is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solidFill>
                <a:schemeClr val="accent5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We are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are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are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are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77"/>
            <a:ext cx="12801600" cy="5429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present tense of ALLER and FAIRE: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96" y="2201408"/>
            <a:ext cx="2999368" cy="6487891"/>
          </a:xfrm>
        </p:spPr>
        <p:txBody>
          <a:bodyPr anchor="b">
            <a:noAutofit/>
          </a:bodyPr>
          <a:lstStyle/>
          <a:p>
            <a:pPr>
              <a:buNone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Je </a:t>
            </a:r>
            <a:r>
              <a:rPr lang="en-US" sz="3900" dirty="0" err="1" smtClean="0">
                <a:latin typeface="Comic Sans MS"/>
                <a:cs typeface="Comic Sans MS"/>
              </a:rPr>
              <a:t>vais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Tu</a:t>
            </a:r>
            <a:r>
              <a:rPr lang="en-US" sz="3900" dirty="0" smtClean="0">
                <a:latin typeface="Comic Sans MS"/>
                <a:cs typeface="Comic Sans MS"/>
              </a:rPr>
              <a:t> vas </a:t>
            </a: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Il </a:t>
            </a:r>
            <a:r>
              <a:rPr lang="en-US" sz="3900" dirty="0" err="1" smtClean="0">
                <a:latin typeface="Comic Sans MS"/>
                <a:cs typeface="Comic Sans MS"/>
              </a:rPr>
              <a:t>va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Elle </a:t>
            </a:r>
            <a:r>
              <a:rPr lang="en-US" sz="3900" dirty="0" err="1" smtClean="0">
                <a:latin typeface="Comic Sans MS"/>
                <a:cs typeface="Comic Sans MS"/>
              </a:rPr>
              <a:t>va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smtClean="0">
                <a:latin typeface="Comic Sans MS"/>
                <a:cs typeface="Comic Sans MS"/>
              </a:rPr>
              <a:t>Nous </a:t>
            </a:r>
            <a:r>
              <a:rPr lang="en-US" sz="3900" dirty="0" err="1" smtClean="0">
                <a:latin typeface="Comic Sans MS"/>
                <a:cs typeface="Comic Sans MS"/>
              </a:rPr>
              <a:t>allons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Vous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allez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Ils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vont</a:t>
            </a:r>
            <a:endParaRPr lang="en-US" sz="39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900" dirty="0" err="1" smtClean="0">
                <a:latin typeface="Comic Sans MS"/>
                <a:cs typeface="Comic Sans MS"/>
              </a:rPr>
              <a:t>Elles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vont</a:t>
            </a:r>
            <a:endParaRPr lang="en-US" sz="3900" dirty="0"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82245"/>
            <a:ext cx="12801600" cy="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4" idx="2"/>
          </p:cNvCxnSpPr>
          <p:nvPr/>
        </p:nvCxnSpPr>
        <p:spPr>
          <a:xfrm rot="5400000">
            <a:off x="2061944" y="5230109"/>
            <a:ext cx="8716733" cy="25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572" y="2"/>
            <a:ext cx="12788028" cy="96011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67175" y="1085840"/>
            <a:ext cx="4342976" cy="10341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ALLER – to GO</a:t>
            </a:r>
          </a:p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62229" y="2201408"/>
            <a:ext cx="2999368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I go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go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He goes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She goes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solidFill>
                <a:schemeClr val="accent5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We go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go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go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go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8062" y="1031548"/>
            <a:ext cx="4342976" cy="155119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FAIRE – TO DO / TO MAKE</a:t>
            </a:r>
          </a:p>
          <a:p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528038" y="2201408"/>
            <a:ext cx="3487953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Je </a:t>
            </a:r>
            <a:r>
              <a:rPr lang="en-US" sz="3900" dirty="0" err="1" smtClean="0">
                <a:latin typeface="Comic Sans MS"/>
                <a:cs typeface="Comic Sans MS"/>
              </a:rPr>
              <a:t>fais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Tu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fais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Il fait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Elle fait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latin typeface="Comic Sans MS"/>
                <a:cs typeface="Comic Sans MS"/>
              </a:rPr>
              <a:t>Nous </a:t>
            </a:r>
            <a:r>
              <a:rPr lang="en-US" sz="3900" dirty="0" err="1" smtClean="0">
                <a:latin typeface="Comic Sans MS"/>
                <a:cs typeface="Comic Sans MS"/>
              </a:rPr>
              <a:t>faisons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Vous</a:t>
            </a:r>
            <a:r>
              <a:rPr lang="en-US" sz="3900" dirty="0" smtClean="0">
                <a:latin typeface="Comic Sans MS"/>
                <a:cs typeface="Comic Sans MS"/>
              </a:rPr>
              <a:t> </a:t>
            </a:r>
            <a:r>
              <a:rPr lang="en-US" sz="3900" dirty="0" err="1" smtClean="0">
                <a:latin typeface="Comic Sans MS"/>
                <a:cs typeface="Comic Sans MS"/>
              </a:rPr>
              <a:t>faites</a:t>
            </a:r>
            <a:endParaRPr lang="en-US" sz="3900" dirty="0" smtClean="0"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Ils</a:t>
            </a:r>
            <a:r>
              <a:rPr lang="en-US" sz="3900" dirty="0" smtClean="0">
                <a:latin typeface="Comic Sans MS"/>
                <a:cs typeface="Comic Sans MS"/>
              </a:rPr>
              <a:t> font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err="1" smtClean="0">
                <a:latin typeface="Comic Sans MS"/>
                <a:cs typeface="Comic Sans MS"/>
              </a:rPr>
              <a:t>Elles</a:t>
            </a:r>
            <a:r>
              <a:rPr lang="en-US" sz="3900" dirty="0" smtClean="0">
                <a:latin typeface="Comic Sans MS"/>
                <a:cs typeface="Comic Sans MS"/>
              </a:rPr>
              <a:t> font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608836" y="2201408"/>
            <a:ext cx="3610099" cy="6487891"/>
          </a:xfrm>
          <a:prstGeom prst="rect">
            <a:avLst/>
          </a:prstGeom>
        </p:spPr>
        <p:txBody>
          <a:bodyPr vert="horz" lIns="128016" tIns="64008" rIns="128016" bIns="64008" rtlCol="0" anchor="b">
            <a:noAutofit/>
          </a:bodyPr>
          <a:lstStyle/>
          <a:p>
            <a:pPr marL="480060" indent="-480060">
              <a:spcBef>
                <a:spcPct val="20000"/>
              </a:spcBef>
              <a:defRPr/>
            </a:pPr>
            <a:endParaRPr lang="en-US" sz="39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I do/make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do/make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He /she 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does / makes</a:t>
            </a:r>
          </a:p>
          <a:p>
            <a:pPr marL="480060" indent="-480060">
              <a:spcBef>
                <a:spcPct val="20000"/>
              </a:spcBef>
              <a:defRPr/>
            </a:pPr>
            <a:endParaRPr lang="en-US" sz="3900" dirty="0" smtClean="0">
              <a:solidFill>
                <a:schemeClr val="accent5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We do/make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You do/make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They do / </a:t>
            </a:r>
          </a:p>
          <a:p>
            <a:pPr marL="480060" indent="-480060">
              <a:spcBef>
                <a:spcPct val="20000"/>
              </a:spcBef>
              <a:defRPr/>
            </a:pPr>
            <a:r>
              <a:rPr lang="en-US" sz="3900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make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9409106" y="3773294"/>
            <a:ext cx="308300" cy="12758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9468316" y="7399864"/>
            <a:ext cx="308300" cy="12758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5034</Words>
  <Application>Microsoft Office PowerPoint</Application>
  <PresentationFormat>A3 Paper (297x420 mm)</PresentationFormat>
  <Paragraphs>1289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LANGUAGES FAQs</vt:lpstr>
      <vt:lpstr>PowerPoint Presentation</vt:lpstr>
      <vt:lpstr>PowerPoint Presentation</vt:lpstr>
      <vt:lpstr>PowerPoint Presentation</vt:lpstr>
      <vt:lpstr>Les règles avec à et de The rules with à and de</vt:lpstr>
      <vt:lpstr>The present tense of regular verbs:</vt:lpstr>
      <vt:lpstr>The present tense of modal verbs:</vt:lpstr>
      <vt:lpstr>The present tense of AVOIR and ÊTRE:</vt:lpstr>
      <vt:lpstr>The present tense of ALLER and FAIRE:</vt:lpstr>
      <vt:lpstr>PowerPoint Presentation</vt:lpstr>
      <vt:lpstr>Le passé composé - the perfect tense</vt:lpstr>
      <vt:lpstr>Le passé composé des verbes réguliers the perfect tense of regular verbs </vt:lpstr>
      <vt:lpstr>LE PASSÉ COMPOSÉ AVEC AVOIR: VERBES RÉGULIERS</vt:lpstr>
      <vt:lpstr>Irregular past participles of common irregular verbs (avoir)</vt:lpstr>
      <vt:lpstr>LE PASSÉ COMPOSÉ AVEC AVOIR: VERBES IRRÉGULIERS</vt:lpstr>
      <vt:lpstr>LE PASSÉ COMPOSÉ AVEC ÊTRE: </vt:lpstr>
      <vt:lpstr>PowerPoint Presentation</vt:lpstr>
      <vt:lpstr>Reflexive verbs les verbes pronominaux</vt:lpstr>
      <vt:lpstr>PowerPoint Presentation</vt:lpstr>
      <vt:lpstr>PowerPoint Presentation</vt:lpstr>
      <vt:lpstr>PowerPoint Presentation</vt:lpstr>
      <vt:lpstr>PowerPoint Presentation</vt:lpstr>
      <vt:lpstr>Le futur proche – the near future tense</vt:lpstr>
      <vt:lpstr>Qu’est-ce que tu vas faire?</vt:lpstr>
      <vt:lpstr>Le futur simple</vt:lpstr>
      <vt:lpstr>Le futur simple - Irregular verbs: </vt:lpstr>
      <vt:lpstr>Le Conditionnel</vt:lpstr>
      <vt:lpstr>‘Si’ clause</vt:lpstr>
      <vt:lpstr>Le subjonctif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 Howis</dc:creator>
  <cp:lastModifiedBy>rochefortj</cp:lastModifiedBy>
  <cp:revision>44</cp:revision>
  <cp:lastPrinted>2012-08-21T10:23:59Z</cp:lastPrinted>
  <dcterms:created xsi:type="dcterms:W3CDTF">2012-08-28T08:24:12Z</dcterms:created>
  <dcterms:modified xsi:type="dcterms:W3CDTF">2012-08-30T22:20:35Z</dcterms:modified>
</cp:coreProperties>
</file>